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43"/>
  </p:notesMasterIdLst>
  <p:handoutMasterIdLst>
    <p:handoutMasterId r:id="rId44"/>
  </p:handoutMasterIdLst>
  <p:sldIdLst>
    <p:sldId id="1044" r:id="rId5"/>
    <p:sldId id="1045" r:id="rId6"/>
    <p:sldId id="1046" r:id="rId7"/>
    <p:sldId id="915" r:id="rId8"/>
    <p:sldId id="1051" r:id="rId9"/>
    <p:sldId id="1049" r:id="rId10"/>
    <p:sldId id="1050" r:id="rId11"/>
    <p:sldId id="1052" r:id="rId12"/>
    <p:sldId id="1053" r:id="rId13"/>
    <p:sldId id="1054" r:id="rId14"/>
    <p:sldId id="1055" r:id="rId15"/>
    <p:sldId id="1056" r:id="rId16"/>
    <p:sldId id="1057" r:id="rId17"/>
    <p:sldId id="1059" r:id="rId18"/>
    <p:sldId id="1060" r:id="rId19"/>
    <p:sldId id="1074" r:id="rId20"/>
    <p:sldId id="1061" r:id="rId21"/>
    <p:sldId id="1065" r:id="rId22"/>
    <p:sldId id="1066" r:id="rId23"/>
    <p:sldId id="1067" r:id="rId24"/>
    <p:sldId id="1068" r:id="rId25"/>
    <p:sldId id="1069" r:id="rId26"/>
    <p:sldId id="1070" r:id="rId27"/>
    <p:sldId id="1071" r:id="rId28"/>
    <p:sldId id="1063" r:id="rId29"/>
    <p:sldId id="1064" r:id="rId30"/>
    <p:sldId id="1062" r:id="rId31"/>
    <p:sldId id="1072" r:id="rId32"/>
    <p:sldId id="1073" r:id="rId33"/>
    <p:sldId id="1075" r:id="rId34"/>
    <p:sldId id="1076" r:id="rId35"/>
    <p:sldId id="1077" r:id="rId36"/>
    <p:sldId id="1078" r:id="rId37"/>
    <p:sldId id="1079" r:id="rId38"/>
    <p:sldId id="1080" r:id="rId39"/>
    <p:sldId id="1081" r:id="rId40"/>
    <p:sldId id="1082" r:id="rId41"/>
    <p:sldId id="1058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TI-p2" id="{13A18B1B-C52E-4B32-BF88-1B0F1C4F0456}">
          <p14:sldIdLst>
            <p14:sldId id="1044"/>
            <p14:sldId id="1045"/>
            <p14:sldId id="1046"/>
            <p14:sldId id="915"/>
            <p14:sldId id="1051"/>
            <p14:sldId id="1049"/>
            <p14:sldId id="1050"/>
            <p14:sldId id="1052"/>
            <p14:sldId id="1053"/>
            <p14:sldId id="1054"/>
            <p14:sldId id="1055"/>
            <p14:sldId id="1056"/>
            <p14:sldId id="1057"/>
            <p14:sldId id="1059"/>
            <p14:sldId id="1060"/>
            <p14:sldId id="1074"/>
            <p14:sldId id="1061"/>
            <p14:sldId id="1065"/>
            <p14:sldId id="1066"/>
            <p14:sldId id="1067"/>
            <p14:sldId id="1068"/>
            <p14:sldId id="1069"/>
            <p14:sldId id="1070"/>
            <p14:sldId id="1071"/>
            <p14:sldId id="1063"/>
            <p14:sldId id="1064"/>
            <p14:sldId id="1062"/>
            <p14:sldId id="1072"/>
            <p14:sldId id="1073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20C54F"/>
    <a:srgbClr val="1F608B"/>
    <a:srgbClr val="222A35"/>
    <a:srgbClr val="FFFFFF"/>
    <a:srgbClr val="2A9A72"/>
    <a:srgbClr val="1E2631"/>
    <a:srgbClr val="7F7F7F"/>
    <a:srgbClr val="2F3A46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6370" autoAdjust="0"/>
  </p:normalViewPr>
  <p:slideViewPr>
    <p:cSldViewPr>
      <p:cViewPr varScale="1">
        <p:scale>
          <a:sx n="106" d="100"/>
          <a:sy n="106" d="100"/>
        </p:scale>
        <p:origin x="1818" y="150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59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177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93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48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79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327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54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096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61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30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87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765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55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6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329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12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30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47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097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80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52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620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349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01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78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48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79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368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13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167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8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8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1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6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1097A7F-40AD-4728-9826-6C256E77BE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65DCDF15-EE2D-4A58-BC13-7C350114CC3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20C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20C54F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BDF4FD0F-A9CE-49E5-A1CB-21798988801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87EFE41E-B19B-4AB8-8A7C-9DD23F1D646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21F4DBD5-B6A3-4653-9208-B159ED97100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F4AEB27C-FA4B-48B5-9535-C5991198667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091C725C-768E-41DB-8E3D-1FBD95974C0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33E15CC-4F7B-437A-A22D-CDA80E0C5DD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200.106.145.122/~xmas/cgi-bin/sptr.cgi?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3429000"/>
            <a:ext cx="5719514" cy="1944216"/>
          </a:xfrm>
        </p:spPr>
        <p:txBody>
          <a:bodyPr>
            <a:normAutofit fontScale="90000"/>
          </a:bodyPr>
          <a:lstStyle/>
          <a:p>
            <a:r>
              <a:rPr lang="en-US" dirty="0"/>
              <a:t>Cyber threat intelligence</a:t>
            </a:r>
            <a:br>
              <a:rPr lang="en-US" dirty="0"/>
            </a:br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-part 2-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2200" y="5229200"/>
            <a:ext cx="2592288" cy="93568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case of </a:t>
            </a:r>
          </a:p>
          <a:p>
            <a:pPr algn="ctr"/>
            <a:r>
              <a:rPr lang="en-US" b="1" dirty="0"/>
              <a:t>fancy bear (apt 28)</a:t>
            </a:r>
          </a:p>
        </p:txBody>
      </p:sp>
      <p:pic>
        <p:nvPicPr>
          <p:cNvPr id="3" name="Image 2" descr="Une image contenant logo, Police, symbole, conception&#10;&#10;Description générée automatiquement">
            <a:extLst>
              <a:ext uri="{FF2B5EF4-FFF2-40B4-BE49-F238E27FC236}">
                <a16:creationId xmlns:a16="http://schemas.microsoft.com/office/drawing/2014/main" id="{D6E40FF9-9FB9-9278-CB01-F47AF690F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11721"/>
            <a:ext cx="3279151" cy="17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24" y="2852936"/>
            <a:ext cx="4104456" cy="1709539"/>
          </a:xfrm>
        </p:spPr>
        <p:txBody>
          <a:bodyPr>
            <a:normAutofit/>
          </a:bodyPr>
          <a:lstStyle/>
          <a:p>
            <a:r>
              <a:rPr lang="en-US" dirty="0"/>
              <a:t>le </a:t>
            </a:r>
            <a:r>
              <a:rPr lang="en-US" dirty="0" err="1"/>
              <a:t>modèle</a:t>
            </a:r>
            <a:r>
              <a:rPr lang="en-US" dirty="0"/>
              <a:t> “kill chain”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SOCTeam@oodrive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23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definition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4CA27D7-71EA-0067-F04C-1BFA5C4CC34E}"/>
              </a:ext>
            </a:extLst>
          </p:cNvPr>
          <p:cNvSpPr txBox="1"/>
          <p:nvPr/>
        </p:nvSpPr>
        <p:spPr>
          <a:xfrm>
            <a:off x="947534" y="1682255"/>
            <a:ext cx="704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Model développé par Lockheed Martin pour l’analyse des incidents cyber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78D8A1-5FF5-9A9B-0DB0-4FD8E9081AE1}"/>
              </a:ext>
            </a:extLst>
          </p:cNvPr>
          <p:cNvSpPr txBox="1"/>
          <p:nvPr/>
        </p:nvSpPr>
        <p:spPr>
          <a:xfrm>
            <a:off x="539552" y="2698468"/>
            <a:ext cx="7661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Les </a:t>
            </a:r>
            <a:r>
              <a:rPr lang="fr-FR" b="1" i="1" dirty="0">
                <a:solidFill>
                  <a:srgbClr val="2C3E50"/>
                </a:solidFill>
              </a:rPr>
              <a:t>7 étapes séquentielles </a:t>
            </a:r>
            <a:r>
              <a:rPr lang="fr-FR" i="1" dirty="0">
                <a:solidFill>
                  <a:srgbClr val="2C3E50"/>
                </a:solidFill>
              </a:rPr>
              <a:t>d’une attaque forment une chaîne  - en brisant un ou </a:t>
            </a:r>
          </a:p>
          <a:p>
            <a:r>
              <a:rPr lang="fr-FR" i="1" dirty="0">
                <a:solidFill>
                  <a:srgbClr val="2C3E50"/>
                </a:solidFill>
              </a:rPr>
              <a:t>plusieurs des maillons de la chaîne, on peut tuer (arrêter) l'attaque.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E089D0E-FC20-2953-6293-6FC125A2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486152"/>
            <a:ext cx="5623900" cy="27545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090B6B-7A3A-7926-5460-2CEF59741C42}"/>
              </a:ext>
            </a:extLst>
          </p:cNvPr>
          <p:cNvSpPr txBox="1"/>
          <p:nvPr/>
        </p:nvSpPr>
        <p:spPr>
          <a:xfrm>
            <a:off x="1323138" y="2069517"/>
            <a:ext cx="774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https://www.lockheedmartin.com/en-us/capabilities/cyber/cyber-kill-chain.html</a:t>
            </a:r>
          </a:p>
        </p:txBody>
      </p:sp>
    </p:spTree>
    <p:extLst>
      <p:ext uri="{BB962C8B-B14F-4D97-AF65-F5344CB8AC3E}">
        <p14:creationId xmlns:p14="http://schemas.microsoft.com/office/powerpoint/2010/main" val="31256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definition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8FD043-B22E-65E2-0988-0DDD86E62BD4}"/>
              </a:ext>
            </a:extLst>
          </p:cNvPr>
          <p:cNvSpPr txBox="1"/>
          <p:nvPr/>
        </p:nvSpPr>
        <p:spPr>
          <a:xfrm>
            <a:off x="648176" y="1736528"/>
            <a:ext cx="82182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 1. </a:t>
            </a:r>
            <a:r>
              <a:rPr lang="fr-FR" b="1" i="1" dirty="0">
                <a:solidFill>
                  <a:srgbClr val="2C3E50"/>
                </a:solidFill>
              </a:rPr>
              <a:t>Reconnaissance</a:t>
            </a:r>
            <a:r>
              <a:rPr lang="fr-FR" i="1" dirty="0">
                <a:solidFill>
                  <a:srgbClr val="2C3E50"/>
                </a:solidFill>
              </a:rPr>
              <a:t> : collecte d'informations pour préparer l'attaque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2. </a:t>
            </a:r>
            <a:r>
              <a:rPr lang="fr-FR" b="1" i="1" dirty="0">
                <a:solidFill>
                  <a:srgbClr val="2C3E50"/>
                </a:solidFill>
              </a:rPr>
              <a:t>Armement</a:t>
            </a:r>
            <a:r>
              <a:rPr lang="fr-FR" i="1" dirty="0">
                <a:solidFill>
                  <a:srgbClr val="2C3E50"/>
                </a:solidFill>
              </a:rPr>
              <a:t> : créer des logiciels malveillants pour cibler une vulnérabilité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3. </a:t>
            </a:r>
            <a:r>
              <a:rPr lang="fr-FR" b="1" i="1" dirty="0">
                <a:solidFill>
                  <a:srgbClr val="2C3E50"/>
                </a:solidFill>
              </a:rPr>
              <a:t>Livraison</a:t>
            </a:r>
            <a:r>
              <a:rPr lang="fr-FR" i="1" dirty="0">
                <a:solidFill>
                  <a:srgbClr val="2C3E50"/>
                </a:solidFill>
              </a:rPr>
              <a:t> : envoyer le logiciel malveillant à la cible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4. </a:t>
            </a:r>
            <a:r>
              <a:rPr lang="fr-FR" b="1" i="1" dirty="0">
                <a:solidFill>
                  <a:srgbClr val="2C3E50"/>
                </a:solidFill>
              </a:rPr>
              <a:t>Exploitation</a:t>
            </a:r>
            <a:r>
              <a:rPr lang="fr-FR" i="1" dirty="0">
                <a:solidFill>
                  <a:srgbClr val="2C3E50"/>
                </a:solidFill>
              </a:rPr>
              <a:t> : tirer parti d'une vulnérabilité pour exécuter un code sur le(s) </a:t>
            </a:r>
          </a:p>
          <a:p>
            <a:r>
              <a:rPr lang="fr-FR" i="1" dirty="0">
                <a:solidFill>
                  <a:srgbClr val="2C3E50"/>
                </a:solidFill>
              </a:rPr>
              <a:t>     système(s) de la cible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5. </a:t>
            </a:r>
            <a:r>
              <a:rPr lang="fr-FR" b="1" i="1" dirty="0">
                <a:solidFill>
                  <a:srgbClr val="2C3E50"/>
                </a:solidFill>
              </a:rPr>
              <a:t>Installation</a:t>
            </a:r>
            <a:r>
              <a:rPr lang="fr-FR" i="1" dirty="0">
                <a:solidFill>
                  <a:srgbClr val="2C3E50"/>
                </a:solidFill>
              </a:rPr>
              <a:t> : installer un logiciel malveillant sur le(s) système(s) de la cible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6. </a:t>
            </a:r>
            <a:r>
              <a:rPr lang="fr-FR" b="1" i="1" dirty="0">
                <a:solidFill>
                  <a:srgbClr val="2C3E50"/>
                </a:solidFill>
              </a:rPr>
              <a:t>Commande et contrôle (C2) </a:t>
            </a:r>
            <a:r>
              <a:rPr lang="fr-FR" i="1" dirty="0">
                <a:solidFill>
                  <a:srgbClr val="2C3E50"/>
                </a:solidFill>
              </a:rPr>
              <a:t>: contrôler à distance le(s) système(s) de la cible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7. </a:t>
            </a:r>
            <a:r>
              <a:rPr lang="fr-FR" b="1" i="1" dirty="0">
                <a:solidFill>
                  <a:srgbClr val="2C3E50"/>
                </a:solidFill>
              </a:rPr>
              <a:t>Actions sur les objectifs </a:t>
            </a:r>
            <a:r>
              <a:rPr lang="fr-FR" i="1" dirty="0">
                <a:solidFill>
                  <a:srgbClr val="2C3E50"/>
                </a:solidFill>
              </a:rPr>
              <a:t>: atteindre le but, qui est souvent l'exfiltration de données</a:t>
            </a:r>
          </a:p>
        </p:txBody>
      </p:sp>
    </p:spTree>
    <p:extLst>
      <p:ext uri="{BB962C8B-B14F-4D97-AF65-F5344CB8AC3E}">
        <p14:creationId xmlns:p14="http://schemas.microsoft.com/office/powerpoint/2010/main" val="192243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Valeur analytique du modèle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6E038B-F14B-27DE-1DB3-174467DF1483}"/>
              </a:ext>
            </a:extLst>
          </p:cNvPr>
          <p:cNvSpPr txBox="1"/>
          <p:nvPr/>
        </p:nvSpPr>
        <p:spPr>
          <a:xfrm>
            <a:off x="899592" y="2276872"/>
            <a:ext cx="796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Utilisé pour identifier et caractériser une </a:t>
            </a:r>
            <a:r>
              <a:rPr lang="fr-FR" b="1" i="1" dirty="0">
                <a:solidFill>
                  <a:srgbClr val="2C3E50"/>
                </a:solidFill>
              </a:rPr>
              <a:t>campagne</a:t>
            </a:r>
            <a:r>
              <a:rPr lang="fr-FR" i="1" dirty="0">
                <a:solidFill>
                  <a:srgbClr val="2C3E50"/>
                </a:solidFill>
              </a:rPr>
              <a:t> </a:t>
            </a:r>
            <a:r>
              <a:rPr lang="fr-FR" b="1" i="1" dirty="0">
                <a:solidFill>
                  <a:srgbClr val="2C3E50"/>
                </a:solidFill>
              </a:rPr>
              <a:t>intrusive– </a:t>
            </a:r>
            <a:r>
              <a:rPr lang="fr-FR" b="1" i="1" dirty="0">
                <a:solidFill>
                  <a:srgbClr val="002060"/>
                </a:solidFill>
              </a:rPr>
              <a:t>intelligence tactique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A7EFB3-B950-3E3F-4076-95DD6116A917}"/>
              </a:ext>
            </a:extLst>
          </p:cNvPr>
          <p:cNvSpPr txBox="1"/>
          <p:nvPr/>
        </p:nvSpPr>
        <p:spPr>
          <a:xfrm>
            <a:off x="618137" y="2981752"/>
            <a:ext cx="8255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Récupération des marqueurs spécifiques (</a:t>
            </a:r>
            <a:r>
              <a:rPr lang="fr-FR" b="1" i="1" dirty="0">
                <a:solidFill>
                  <a:srgbClr val="2C3E50"/>
                </a:solidFill>
              </a:rPr>
              <a:t>observables/artéfacts</a:t>
            </a:r>
            <a:r>
              <a:rPr lang="fr-FR" i="1" dirty="0">
                <a:solidFill>
                  <a:srgbClr val="2C3E50"/>
                </a:solidFill>
              </a:rPr>
              <a:t>) pour la mise en place </a:t>
            </a:r>
          </a:p>
          <a:p>
            <a:r>
              <a:rPr lang="fr-FR" i="1" dirty="0">
                <a:solidFill>
                  <a:srgbClr val="2C3E50"/>
                </a:solidFill>
              </a:rPr>
              <a:t>rapide de mesures défensives adaptés (</a:t>
            </a:r>
            <a:r>
              <a:rPr lang="fr-FR" b="1" i="1" dirty="0">
                <a:solidFill>
                  <a:srgbClr val="2C3E50"/>
                </a:solidFill>
              </a:rPr>
              <a:t>mitigation tactique</a:t>
            </a:r>
            <a:r>
              <a:rPr lang="fr-FR" i="1" dirty="0">
                <a:solidFill>
                  <a:srgbClr val="2C3E50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FB506A-6B93-5477-F7D3-2BFB76826F92}"/>
              </a:ext>
            </a:extLst>
          </p:cNvPr>
          <p:cNvSpPr/>
          <p:nvPr/>
        </p:nvSpPr>
        <p:spPr>
          <a:xfrm>
            <a:off x="618137" y="2981752"/>
            <a:ext cx="8346351" cy="646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23D4B1-020E-0E26-FFF8-BAF685D843C1}"/>
              </a:ext>
            </a:extLst>
          </p:cNvPr>
          <p:cNvSpPr txBox="1"/>
          <p:nvPr/>
        </p:nvSpPr>
        <p:spPr>
          <a:xfrm>
            <a:off x="489119" y="3940824"/>
            <a:ext cx="85189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CAMPAGNE : </a:t>
            </a:r>
            <a:r>
              <a:rPr lang="fr-FR" i="1" dirty="0">
                <a:solidFill>
                  <a:srgbClr val="2C3E50"/>
                </a:solidFill>
              </a:rPr>
              <a:t>ensemble d'incidents (période spécifique) liés les uns aux autres par des </a:t>
            </a:r>
          </a:p>
          <a:p>
            <a:r>
              <a:rPr lang="fr-FR" i="1" dirty="0">
                <a:solidFill>
                  <a:srgbClr val="2C3E50"/>
                </a:solidFill>
              </a:rPr>
              <a:t>indicateurs, outils, infrastructure ou MO (TTP) communs qui indiquent </a:t>
            </a:r>
          </a:p>
          <a:p>
            <a:r>
              <a:rPr lang="fr-FR" i="1" dirty="0">
                <a:solidFill>
                  <a:srgbClr val="2C3E50"/>
                </a:solidFill>
              </a:rPr>
              <a:t>qu'ils ont été réalisés par le </a:t>
            </a:r>
            <a:r>
              <a:rPr lang="fr-FR" b="1" i="1" dirty="0">
                <a:solidFill>
                  <a:srgbClr val="2C3E50"/>
                </a:solidFill>
              </a:rPr>
              <a:t>même adversaire avec un objectif commun</a:t>
            </a:r>
            <a:r>
              <a:rPr lang="fr-FR" i="1" dirty="0">
                <a:solidFill>
                  <a:srgbClr val="2C3E50"/>
                </a:solidFill>
              </a:rPr>
              <a:t>.</a:t>
            </a:r>
          </a:p>
          <a:p>
            <a:r>
              <a:rPr lang="fr-FR" i="1" dirty="0">
                <a:solidFill>
                  <a:srgbClr val="2C3E50"/>
                </a:solidFill>
              </a:rPr>
              <a:t>  </a:t>
            </a:r>
          </a:p>
          <a:p>
            <a:r>
              <a:rPr lang="fr-FR" i="1" dirty="0">
                <a:solidFill>
                  <a:srgbClr val="2C3E50"/>
                </a:solidFill>
              </a:rPr>
              <a:t> 	Définie si un nouvel incident partage des observables uniques à partir </a:t>
            </a:r>
          </a:p>
          <a:p>
            <a:r>
              <a:rPr lang="fr-FR" i="1" dirty="0">
                <a:solidFill>
                  <a:srgbClr val="2C3E50"/>
                </a:solidFill>
              </a:rPr>
              <a:t>	de </a:t>
            </a:r>
            <a:r>
              <a:rPr lang="fr-FR" b="1" i="1" dirty="0">
                <a:solidFill>
                  <a:srgbClr val="2C3E50"/>
                </a:solidFill>
              </a:rPr>
              <a:t>2 phases ou plus de la </a:t>
            </a:r>
            <a:r>
              <a:rPr lang="fr-FR" b="1" i="1" dirty="0" err="1">
                <a:solidFill>
                  <a:srgbClr val="2C3E50"/>
                </a:solidFill>
              </a:rPr>
              <a:t>kill</a:t>
            </a:r>
            <a:r>
              <a:rPr lang="fr-FR" b="1" i="1" dirty="0">
                <a:solidFill>
                  <a:srgbClr val="2C3E50"/>
                </a:solidFill>
              </a:rPr>
              <a:t> </a:t>
            </a:r>
            <a:r>
              <a:rPr lang="fr-FR" b="1" i="1" dirty="0" err="1">
                <a:solidFill>
                  <a:srgbClr val="2C3E50"/>
                </a:solidFill>
              </a:rPr>
              <a:t>chain</a:t>
            </a:r>
            <a:r>
              <a:rPr lang="fr-FR" b="1" i="1" dirty="0">
                <a:solidFill>
                  <a:srgbClr val="2C3E50"/>
                </a:solidFill>
              </a:rPr>
              <a:t> </a:t>
            </a:r>
            <a:r>
              <a:rPr lang="fr-FR" i="1" dirty="0">
                <a:solidFill>
                  <a:srgbClr val="2C3E50"/>
                </a:solidFill>
              </a:rPr>
              <a:t>avec des observables provenant d'incidents </a:t>
            </a:r>
          </a:p>
          <a:p>
            <a:r>
              <a:rPr lang="fr-FR" i="1" dirty="0">
                <a:solidFill>
                  <a:srgbClr val="2C3E50"/>
                </a:solidFill>
              </a:rPr>
              <a:t>	associés. </a:t>
            </a:r>
          </a:p>
        </p:txBody>
      </p:sp>
    </p:spTree>
    <p:extLst>
      <p:ext uri="{BB962C8B-B14F-4D97-AF65-F5344CB8AC3E}">
        <p14:creationId xmlns:p14="http://schemas.microsoft.com/office/powerpoint/2010/main" val="240799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28" y="2852936"/>
            <a:ext cx="4968552" cy="1709539"/>
          </a:xfrm>
        </p:spPr>
        <p:txBody>
          <a:bodyPr>
            <a:norm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deS</a:t>
            </a:r>
            <a:r>
              <a:rPr lang="en-US" dirty="0"/>
              <a:t> </a:t>
            </a:r>
            <a:r>
              <a:rPr lang="en-US" dirty="0" err="1"/>
              <a:t>campagnes</a:t>
            </a:r>
            <a:r>
              <a:rPr lang="en-US" dirty="0"/>
              <a:t> APT28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SOCTeam@oodrive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342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Précision métodologique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715A76-BC67-5CAB-22E6-596F50091C6F}"/>
              </a:ext>
            </a:extLst>
          </p:cNvPr>
          <p:cNvSpPr txBox="1"/>
          <p:nvPr/>
        </p:nvSpPr>
        <p:spPr>
          <a:xfrm>
            <a:off x="1999563" y="1545528"/>
            <a:ext cx="66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Pas de démonstration « live » des analyses des malware – pourquoi ?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E915A52-D48C-E9ED-C648-6218BA3F8CAC}"/>
              </a:ext>
            </a:extLst>
          </p:cNvPr>
          <p:cNvSpPr/>
          <p:nvPr/>
        </p:nvSpPr>
        <p:spPr>
          <a:xfrm>
            <a:off x="4283968" y="2645296"/>
            <a:ext cx="576064" cy="2232248"/>
          </a:xfrm>
          <a:prstGeom prst="ellipse">
            <a:avLst/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EC381E9-0DDF-6262-7484-1B8E90B19EE4}"/>
              </a:ext>
            </a:extLst>
          </p:cNvPr>
          <p:cNvSpPr/>
          <p:nvPr/>
        </p:nvSpPr>
        <p:spPr>
          <a:xfrm>
            <a:off x="2420144" y="2645296"/>
            <a:ext cx="576064" cy="2232248"/>
          </a:xfrm>
          <a:prstGeom prst="ellipse">
            <a:avLst/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BD3D292-C42D-F6AD-6EB2-B4C4910A1EFE}"/>
              </a:ext>
            </a:extLst>
          </p:cNvPr>
          <p:cNvSpPr/>
          <p:nvPr/>
        </p:nvSpPr>
        <p:spPr>
          <a:xfrm>
            <a:off x="6300192" y="2645296"/>
            <a:ext cx="576064" cy="2232248"/>
          </a:xfrm>
          <a:prstGeom prst="ellipse">
            <a:avLst/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7A27F55-DE55-26D0-241F-A8DD79D7A039}"/>
              </a:ext>
            </a:extLst>
          </p:cNvPr>
          <p:cNvCxnSpPr>
            <a:endCxn id="12" idx="1"/>
          </p:cNvCxnSpPr>
          <p:nvPr/>
        </p:nvCxnSpPr>
        <p:spPr>
          <a:xfrm>
            <a:off x="755576" y="2420888"/>
            <a:ext cx="1748931" cy="55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AA6BA51-9EC6-B762-97CB-D63C2A7570B7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765912" y="4550639"/>
            <a:ext cx="1738595" cy="616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AC49B5-2409-DD11-BBE4-1E313CF116A2}"/>
              </a:ext>
            </a:extLst>
          </p:cNvPr>
          <p:cNvCxnSpPr>
            <a:cxnSpLocks/>
          </p:cNvCxnSpPr>
          <p:nvPr/>
        </p:nvCxnSpPr>
        <p:spPr>
          <a:xfrm>
            <a:off x="2996208" y="3140968"/>
            <a:ext cx="128776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58DD8AE-26C4-5877-BA0E-CFB75F07E4F5}"/>
              </a:ext>
            </a:extLst>
          </p:cNvPr>
          <p:cNvCxnSpPr>
            <a:cxnSpLocks/>
          </p:cNvCxnSpPr>
          <p:nvPr/>
        </p:nvCxnSpPr>
        <p:spPr>
          <a:xfrm flipV="1">
            <a:off x="2996208" y="4221088"/>
            <a:ext cx="1287760" cy="14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1D5CC78-915E-2F95-BC03-74FEA1ADE1A9}"/>
              </a:ext>
            </a:extLst>
          </p:cNvPr>
          <p:cNvCxnSpPr>
            <a:cxnSpLocks/>
          </p:cNvCxnSpPr>
          <p:nvPr/>
        </p:nvCxnSpPr>
        <p:spPr>
          <a:xfrm>
            <a:off x="4860032" y="3385584"/>
            <a:ext cx="1440160" cy="115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0CF0823-7947-FACF-FF9E-FBFB670DF1D0}"/>
              </a:ext>
            </a:extLst>
          </p:cNvPr>
          <p:cNvCxnSpPr/>
          <p:nvPr/>
        </p:nvCxnSpPr>
        <p:spPr>
          <a:xfrm flipV="1">
            <a:off x="4860032" y="4001641"/>
            <a:ext cx="1440160" cy="11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C35456E-669E-8A92-2242-1B028C33183F}"/>
              </a:ext>
            </a:extLst>
          </p:cNvPr>
          <p:cNvCxnSpPr>
            <a:cxnSpLocks/>
          </p:cNvCxnSpPr>
          <p:nvPr/>
        </p:nvCxnSpPr>
        <p:spPr>
          <a:xfrm>
            <a:off x="6876256" y="3573016"/>
            <a:ext cx="1872208" cy="11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76667FB-0192-C3D6-D324-FD19AD5E03C0}"/>
              </a:ext>
            </a:extLst>
          </p:cNvPr>
          <p:cNvCxnSpPr>
            <a:cxnSpLocks/>
          </p:cNvCxnSpPr>
          <p:nvPr/>
        </p:nvCxnSpPr>
        <p:spPr>
          <a:xfrm flipV="1">
            <a:off x="6876256" y="3690771"/>
            <a:ext cx="1872208" cy="224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A40B5858-AE11-FA4C-3BF3-F5C55CA255C3}"/>
              </a:ext>
            </a:extLst>
          </p:cNvPr>
          <p:cNvSpPr txBox="1"/>
          <p:nvPr/>
        </p:nvSpPr>
        <p:spPr>
          <a:xfrm>
            <a:off x="643240" y="3367606"/>
            <a:ext cx="139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Env.</a:t>
            </a:r>
          </a:p>
          <a:p>
            <a:r>
              <a:rPr lang="fr-FR" i="1" dirty="0">
                <a:solidFill>
                  <a:srgbClr val="2C3E50"/>
                </a:solidFill>
              </a:rPr>
              <a:t>opérationnel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7AC48FE-E5BB-8435-565F-1BCA5B638A46}"/>
              </a:ext>
            </a:extLst>
          </p:cNvPr>
          <p:cNvSpPr txBox="1"/>
          <p:nvPr/>
        </p:nvSpPr>
        <p:spPr>
          <a:xfrm>
            <a:off x="3182040" y="357675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C00000"/>
                </a:solidFill>
              </a:rPr>
              <a:t>Données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81DBAFA-97AC-0ADB-0C54-8C1881286455}"/>
              </a:ext>
            </a:extLst>
          </p:cNvPr>
          <p:cNvSpPr txBox="1"/>
          <p:nvPr/>
        </p:nvSpPr>
        <p:spPr>
          <a:xfrm>
            <a:off x="4960772" y="3573016"/>
            <a:ext cx="13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C00000"/>
                </a:solidFill>
              </a:rPr>
              <a:t>Informations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E1DBC8-614B-8593-1DB6-B92EB81CCAE0}"/>
              </a:ext>
            </a:extLst>
          </p:cNvPr>
          <p:cNvSpPr txBox="1"/>
          <p:nvPr/>
        </p:nvSpPr>
        <p:spPr>
          <a:xfrm>
            <a:off x="7480296" y="3182940"/>
            <a:ext cx="12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C00000"/>
                </a:solidFill>
              </a:rPr>
              <a:t>Intelligence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0BCE025-AB8C-4EE2-F3F3-ED3B4FA7F979}"/>
              </a:ext>
            </a:extLst>
          </p:cNvPr>
          <p:cNvSpPr txBox="1"/>
          <p:nvPr/>
        </p:nvSpPr>
        <p:spPr>
          <a:xfrm>
            <a:off x="3688749" y="5139653"/>
            <a:ext cx="193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Analystes malware</a:t>
            </a:r>
          </a:p>
          <a:p>
            <a:r>
              <a:rPr lang="fr-FR" i="1" dirty="0">
                <a:solidFill>
                  <a:srgbClr val="2C3E50"/>
                </a:solidFill>
              </a:rPr>
              <a:t>Analystes SOC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DC08328-5847-CD0C-5FCD-E87B8F8C67E8}"/>
              </a:ext>
            </a:extLst>
          </p:cNvPr>
          <p:cNvSpPr txBox="1"/>
          <p:nvPr/>
        </p:nvSpPr>
        <p:spPr>
          <a:xfrm flipH="1">
            <a:off x="5841133" y="5078815"/>
            <a:ext cx="159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          CTI</a:t>
            </a:r>
          </a:p>
          <a:p>
            <a:r>
              <a:rPr lang="fr-FR" i="1" dirty="0" err="1">
                <a:solidFill>
                  <a:srgbClr val="2C3E50"/>
                </a:solidFill>
              </a:rPr>
              <a:t>Threat</a:t>
            </a:r>
            <a:r>
              <a:rPr lang="fr-FR" i="1" dirty="0">
                <a:solidFill>
                  <a:srgbClr val="2C3E50"/>
                </a:solidFill>
              </a:rPr>
              <a:t> Hunting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807416-5BDD-0C54-768D-4C3AD0570885}"/>
              </a:ext>
            </a:extLst>
          </p:cNvPr>
          <p:cNvSpPr txBox="1"/>
          <p:nvPr/>
        </p:nvSpPr>
        <p:spPr>
          <a:xfrm>
            <a:off x="2211766" y="2258749"/>
            <a:ext cx="111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COLLECTE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9B2669B-99BC-A4BF-B623-2B979BE1364C}"/>
              </a:ext>
            </a:extLst>
          </p:cNvPr>
          <p:cNvSpPr txBox="1"/>
          <p:nvPr/>
        </p:nvSpPr>
        <p:spPr>
          <a:xfrm>
            <a:off x="3944667" y="2069647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TRAITEMENT &amp;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EXPLOITATION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9FCB34-D27E-36CE-D932-9FAC9D17FB42}"/>
              </a:ext>
            </a:extLst>
          </p:cNvPr>
          <p:cNvSpPr txBox="1"/>
          <p:nvPr/>
        </p:nvSpPr>
        <p:spPr>
          <a:xfrm>
            <a:off x="6064791" y="2085421"/>
            <a:ext cx="14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ANALYSE &amp;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PRODUCTION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3D7D8D0-9342-CC7C-3CB5-2345E155B94C}"/>
              </a:ext>
            </a:extLst>
          </p:cNvPr>
          <p:cNvSpPr txBox="1"/>
          <p:nvPr/>
        </p:nvSpPr>
        <p:spPr>
          <a:xfrm>
            <a:off x="2371398" y="5158304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SIEM</a:t>
            </a:r>
          </a:p>
          <a:p>
            <a:r>
              <a:rPr lang="fr-FR" i="1" dirty="0">
                <a:solidFill>
                  <a:srgbClr val="2C3E50"/>
                </a:solidFill>
              </a:rPr>
              <a:t>EDR</a:t>
            </a:r>
          </a:p>
        </p:txBody>
      </p:sp>
    </p:spTree>
    <p:extLst>
      <p:ext uri="{BB962C8B-B14F-4D97-AF65-F5344CB8AC3E}">
        <p14:creationId xmlns:p14="http://schemas.microsoft.com/office/powerpoint/2010/main" val="11271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L’incident 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13A474-6A93-83BF-0245-A8FE69835B49}"/>
              </a:ext>
            </a:extLst>
          </p:cNvPr>
          <p:cNvSpPr txBox="1"/>
          <p:nvPr/>
        </p:nvSpPr>
        <p:spPr>
          <a:xfrm>
            <a:off x="1619672" y="2463608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février 2010 </a:t>
            </a:r>
            <a:r>
              <a:rPr lang="fr-FR" i="1" dirty="0">
                <a:solidFill>
                  <a:srgbClr val="2C3E50"/>
                </a:solidFill>
              </a:rPr>
              <a:t>– victime inconnue. Artéfact malicieux collecté depuis une dizaine de postes infectés.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A4AC3F-646A-A00D-8DBC-69F8F279166C}"/>
              </a:ext>
            </a:extLst>
          </p:cNvPr>
          <p:cNvSpPr txBox="1"/>
          <p:nvPr/>
        </p:nvSpPr>
        <p:spPr>
          <a:xfrm>
            <a:off x="936550" y="4636716"/>
            <a:ext cx="676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Vecteur d’attaque supposé = </a:t>
            </a:r>
            <a:r>
              <a:rPr lang="fr-FR" i="1" dirty="0" err="1">
                <a:solidFill>
                  <a:srgbClr val="2C3E50"/>
                </a:solidFill>
              </a:rPr>
              <a:t>spearphishing</a:t>
            </a:r>
            <a:r>
              <a:rPr lang="fr-FR" i="1" dirty="0">
                <a:solidFill>
                  <a:srgbClr val="2C3E50"/>
                </a:solidFill>
              </a:rPr>
              <a:t>. La pièce jointe manquante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429E0-5F32-131F-F18D-617A3FF6FE25}"/>
              </a:ext>
            </a:extLst>
          </p:cNvPr>
          <p:cNvSpPr txBox="1"/>
          <p:nvPr/>
        </p:nvSpPr>
        <p:spPr>
          <a:xfrm>
            <a:off x="899592" y="5328803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Le mail d’origine n’est plus disponible. Les OS infectés sont des Windows 7 32bits.</a:t>
            </a:r>
          </a:p>
        </p:txBody>
      </p:sp>
    </p:spTree>
    <p:extLst>
      <p:ext uri="{BB962C8B-B14F-4D97-AF65-F5344CB8AC3E}">
        <p14:creationId xmlns:p14="http://schemas.microsoft.com/office/powerpoint/2010/main" val="100715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phase1 (dropper)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72DB21-1655-8C58-CFEB-90424FCAC44C}"/>
              </a:ext>
            </a:extLst>
          </p:cNvPr>
          <p:cNvSpPr txBox="1"/>
          <p:nvPr/>
        </p:nvSpPr>
        <p:spPr>
          <a:xfrm>
            <a:off x="827584" y="1916832"/>
            <a:ext cx="741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dropper.exe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41f222b8bb932e177cdb833e941158fcaa142fbc0e33df2991828337a99ce47b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11B451C-B0D1-D1A0-693C-B5E3F1AE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789306"/>
            <a:ext cx="4582164" cy="15146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30DF56-D4CB-7D9F-B885-BB22AD75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689" y="2921341"/>
            <a:ext cx="5046522" cy="1663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8D293E6-9D8A-8CAD-DBA6-85723B8B2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39" y="4630467"/>
            <a:ext cx="8078327" cy="1467055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AF8478-9833-5E71-3BC9-E321C6F3BCA9}"/>
              </a:ext>
            </a:extLst>
          </p:cNvPr>
          <p:cNvCxnSpPr/>
          <p:nvPr/>
        </p:nvCxnSpPr>
        <p:spPr>
          <a:xfrm flipH="1">
            <a:off x="3563888" y="4303992"/>
            <a:ext cx="1629637" cy="10600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C471779-103C-C9D4-31B8-9615104DBE9C}"/>
              </a:ext>
            </a:extLst>
          </p:cNvPr>
          <p:cNvCxnSpPr/>
          <p:nvPr/>
        </p:nvCxnSpPr>
        <p:spPr>
          <a:xfrm flipH="1">
            <a:off x="2771800" y="3546649"/>
            <a:ext cx="2592288" cy="22516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6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phase1 (decoy)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72DB21-1655-8C58-CFEB-90424FCAC44C}"/>
              </a:ext>
            </a:extLst>
          </p:cNvPr>
          <p:cNvSpPr txBox="1"/>
          <p:nvPr/>
        </p:nvSpPr>
        <p:spPr>
          <a:xfrm>
            <a:off x="863580" y="1654888"/>
            <a:ext cx="741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Letter_to_IAEA.pdf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b0f1f553a847f3244f434541edbf26904e2de18cca8db8f861ea33bb70942b61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B4BAE7-15CA-3C36-E863-4B39C242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2" y="2485512"/>
            <a:ext cx="4199537" cy="40547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25F85E7-B5E2-D919-AAA4-7F7B2A78016B}"/>
              </a:ext>
            </a:extLst>
          </p:cNvPr>
          <p:cNvSpPr txBox="1"/>
          <p:nvPr/>
        </p:nvSpPr>
        <p:spPr>
          <a:xfrm>
            <a:off x="5198201" y="3458486"/>
            <a:ext cx="3770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2C3E50"/>
                </a:solidFill>
              </a:rPr>
              <a:t>Qui peut être la victime ?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2C3E50"/>
                </a:solidFill>
              </a:rPr>
              <a:t>Siège de IAEA à Vienne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rgbClr val="2C3E50"/>
                </a:solidFill>
              </a:rPr>
              <a:t>Qu’est-ce qui s'est passé en février 2010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623C45-690D-DA9C-6FF9-3A79973A86F1}"/>
              </a:ext>
            </a:extLst>
          </p:cNvPr>
          <p:cNvSpPr txBox="1"/>
          <p:nvPr/>
        </p:nvSpPr>
        <p:spPr>
          <a:xfrm>
            <a:off x="5364088" y="2924944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Sans charge malicieuse</a:t>
            </a:r>
          </a:p>
        </p:txBody>
      </p:sp>
    </p:spTree>
    <p:extLst>
      <p:ext uri="{BB962C8B-B14F-4D97-AF65-F5344CB8AC3E}">
        <p14:creationId xmlns:p14="http://schemas.microsoft.com/office/powerpoint/2010/main" val="139487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phase1 (second stage)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72DB21-1655-8C58-CFEB-90424FCAC44C}"/>
              </a:ext>
            </a:extLst>
          </p:cNvPr>
          <p:cNvSpPr txBox="1"/>
          <p:nvPr/>
        </p:nvSpPr>
        <p:spPr>
          <a:xfrm>
            <a:off x="863580" y="1654888"/>
            <a:ext cx="741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netIds.dll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461f5340f9ea47344f86bb7302fbaaa0567605134ec880eef34fa9b40926eb70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752735-D4BE-D7BE-7EDB-3054BACC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" y="2492896"/>
            <a:ext cx="4335647" cy="20606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703309-6E00-3CF7-D3BF-9B9302201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558119"/>
            <a:ext cx="5763429" cy="135273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B54C65A-C740-8F77-19F0-76144B62D490}"/>
              </a:ext>
            </a:extLst>
          </p:cNvPr>
          <p:cNvSpPr txBox="1"/>
          <p:nvPr/>
        </p:nvSpPr>
        <p:spPr>
          <a:xfrm>
            <a:off x="4615724" y="2433357"/>
            <a:ext cx="43356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 err="1">
                <a:solidFill>
                  <a:srgbClr val="2C3E50"/>
                </a:solidFill>
              </a:rPr>
              <a:t>LoadLibraryA</a:t>
            </a:r>
            <a:r>
              <a:rPr lang="fr-FR" sz="1400" i="1" dirty="0">
                <a:solidFill>
                  <a:srgbClr val="2C3E50"/>
                </a:solidFill>
              </a:rPr>
              <a:t> est utilisé pour charger un module spécifique dans l'espace d'adressage du processus appelant. Les malwares l'utilisent généralement pour charger dynamiquement des DLL à des fins d'évasion.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2207FA-691A-2D5A-C15D-9958809D5C41}"/>
              </a:ext>
            </a:extLst>
          </p:cNvPr>
          <p:cNvSpPr txBox="1"/>
          <p:nvPr/>
        </p:nvSpPr>
        <p:spPr>
          <a:xfrm>
            <a:off x="4644010" y="3454872"/>
            <a:ext cx="43924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 err="1">
                <a:solidFill>
                  <a:srgbClr val="2C3E50"/>
                </a:solidFill>
              </a:rPr>
              <a:t>GetProcAddress</a:t>
            </a:r>
            <a:r>
              <a:rPr lang="fr-FR" sz="1400" i="1" dirty="0">
                <a:solidFill>
                  <a:srgbClr val="2C3E50"/>
                </a:solidFill>
              </a:rPr>
              <a:t> est utilisé pour obtenir l'adresse mémoire </a:t>
            </a:r>
          </a:p>
          <a:p>
            <a:r>
              <a:rPr lang="fr-FR" sz="1400" i="1" dirty="0">
                <a:solidFill>
                  <a:srgbClr val="2C3E50"/>
                </a:solidFill>
              </a:rPr>
              <a:t>d'une fonction dans une DLL. Cette fonction est souvent </a:t>
            </a:r>
          </a:p>
          <a:p>
            <a:r>
              <a:rPr lang="fr-FR" sz="1400" i="1" dirty="0">
                <a:solidFill>
                  <a:srgbClr val="2C3E50"/>
                </a:solidFill>
              </a:rPr>
              <a:t>utilisée par les malwares à des fins d'évasion pour éviter </a:t>
            </a:r>
          </a:p>
          <a:p>
            <a:r>
              <a:rPr lang="fr-FR" sz="1400" i="1" dirty="0">
                <a:solidFill>
                  <a:srgbClr val="2C3E50"/>
                </a:solidFill>
              </a:rPr>
              <a:t>d'avoir à appeler une fonction directement.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21F306-1CF6-B502-0EA6-F0D3DFA924FE}"/>
              </a:ext>
            </a:extLst>
          </p:cNvPr>
          <p:cNvCxnSpPr>
            <a:stCxn id="15" idx="1"/>
          </p:cNvCxnSpPr>
          <p:nvPr/>
        </p:nvCxnSpPr>
        <p:spPr>
          <a:xfrm flipH="1">
            <a:off x="3851920" y="2910411"/>
            <a:ext cx="763804" cy="1814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54B7978-AF4C-9075-90BD-04BD0541D486}"/>
              </a:ext>
            </a:extLst>
          </p:cNvPr>
          <p:cNvCxnSpPr>
            <a:stCxn id="18" idx="1"/>
          </p:cNvCxnSpPr>
          <p:nvPr/>
        </p:nvCxnSpPr>
        <p:spPr>
          <a:xfrm flipH="1">
            <a:off x="4427984" y="3931926"/>
            <a:ext cx="216026" cy="10092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524346A-9046-B894-03C7-91024BEC89AD}"/>
              </a:ext>
            </a:extLst>
          </p:cNvPr>
          <p:cNvSpPr txBox="1"/>
          <p:nvPr/>
        </p:nvSpPr>
        <p:spPr>
          <a:xfrm>
            <a:off x="6588224" y="5085184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DLL </a:t>
            </a:r>
            <a:r>
              <a:rPr lang="fr-FR" b="1" i="1" dirty="0" err="1">
                <a:solidFill>
                  <a:srgbClr val="2C3E50"/>
                </a:solidFill>
              </a:rPr>
              <a:t>side-loading</a:t>
            </a:r>
            <a:endParaRPr lang="fr-FR" b="1" i="1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74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Fancy bear</a:t>
            </a:r>
            <a:br>
              <a:rPr lang="en-US" dirty="0"/>
            </a:br>
            <a:r>
              <a:rPr lang="en-US" dirty="0"/>
              <a:t>attribution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SOCTeam@oodrive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phase1 (second stage)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5F4AF9-8E92-6831-9D4A-9A7BD08E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93877"/>
            <a:ext cx="7964011" cy="15432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E66011-E3A1-B32B-5917-2CA232F12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0" y="4163551"/>
            <a:ext cx="5306165" cy="166710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CF51383-60D8-1317-D5DF-DF98DAD68C8E}"/>
              </a:ext>
            </a:extLst>
          </p:cNvPr>
          <p:cNvSpPr txBox="1"/>
          <p:nvPr/>
        </p:nvSpPr>
        <p:spPr>
          <a:xfrm>
            <a:off x="6732240" y="4509120"/>
            <a:ext cx="10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Server C2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2EC9020-0D03-84C1-E29D-01C359706B78}"/>
              </a:ext>
            </a:extLst>
          </p:cNvPr>
          <p:cNvCxnSpPr>
            <a:stCxn id="14" idx="1"/>
          </p:cNvCxnSpPr>
          <p:nvPr/>
        </p:nvCxnSpPr>
        <p:spPr>
          <a:xfrm flipH="1">
            <a:off x="4139952" y="4693786"/>
            <a:ext cx="2592288" cy="3033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8AF453DB-14F2-8F62-B531-1797289B5A5F}"/>
              </a:ext>
            </a:extLst>
          </p:cNvPr>
          <p:cNvSpPr txBox="1"/>
          <p:nvPr/>
        </p:nvSpPr>
        <p:spPr>
          <a:xfrm>
            <a:off x="971600" y="1875355"/>
            <a:ext cx="775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Analyse par similitude du code = </a:t>
            </a:r>
            <a:r>
              <a:rPr lang="fr-FR" sz="1800" b="1" i="1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Sofacy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fr-FR" sz="1800" b="1" i="1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Sourface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fr-FR" sz="1800" b="1" i="1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Sednit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(outil attribué à APT28)</a:t>
            </a:r>
            <a:endParaRPr lang="fr-FR" b="1" i="1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5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Diagramme  tactique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6" name="Image 5" descr="Une image contenant Graphique, symbole, Police, ligne&#10;&#10;Description générée automatiquement">
            <a:extLst>
              <a:ext uri="{FF2B5EF4-FFF2-40B4-BE49-F238E27FC236}">
                <a16:creationId xmlns:a16="http://schemas.microsoft.com/office/drawing/2014/main" id="{D3F5D27D-7983-BCB0-C4E4-E293FFE49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76941"/>
            <a:ext cx="1080120" cy="1080120"/>
          </a:xfrm>
          <a:prstGeom prst="rect">
            <a:avLst/>
          </a:prstGeom>
        </p:spPr>
      </p:pic>
      <p:pic>
        <p:nvPicPr>
          <p:cNvPr id="11" name="Image 10" descr="Une image contenant Graphique, cercle, clipart, symbole&#10;&#10;Description générée automatiquement">
            <a:extLst>
              <a:ext uri="{FF2B5EF4-FFF2-40B4-BE49-F238E27FC236}">
                <a16:creationId xmlns:a16="http://schemas.microsoft.com/office/drawing/2014/main" id="{B185626D-E9B7-F930-6C74-BD09C7AB2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32856"/>
            <a:ext cx="1080120" cy="1080120"/>
          </a:xfrm>
          <a:prstGeom prst="rect">
            <a:avLst/>
          </a:prstGeom>
        </p:spPr>
      </p:pic>
      <p:pic>
        <p:nvPicPr>
          <p:cNvPr id="15" name="Image 14" descr="Une image contenant Graphique, art, cercle, symbole&#10;&#10;Description générée automatiquement">
            <a:extLst>
              <a:ext uri="{FF2B5EF4-FFF2-40B4-BE49-F238E27FC236}">
                <a16:creationId xmlns:a16="http://schemas.microsoft.com/office/drawing/2014/main" id="{38BE9FF7-1C0A-00A5-2BB5-A7C941B61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89" y="3918441"/>
            <a:ext cx="1080121" cy="1080121"/>
          </a:xfrm>
          <a:prstGeom prst="rect">
            <a:avLst/>
          </a:prstGeom>
        </p:spPr>
      </p:pic>
      <p:pic>
        <p:nvPicPr>
          <p:cNvPr id="18" name="Image 17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0319BD67-74CB-EE2A-E895-504752CCA6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28" y="3854337"/>
            <a:ext cx="1080121" cy="1080121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A23C576E-7029-5A32-96F7-88DD60AA1396}"/>
              </a:ext>
            </a:extLst>
          </p:cNvPr>
          <p:cNvSpPr/>
          <p:nvPr/>
        </p:nvSpPr>
        <p:spPr>
          <a:xfrm>
            <a:off x="2339752" y="2564904"/>
            <a:ext cx="1656184" cy="111384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37527BB9-26E2-E4C2-A1E4-9BA5C143D189}"/>
              </a:ext>
            </a:extLst>
          </p:cNvPr>
          <p:cNvSpPr/>
          <p:nvPr/>
        </p:nvSpPr>
        <p:spPr>
          <a:xfrm rot="1775855" flipH="1">
            <a:off x="3860079" y="3115256"/>
            <a:ext cx="77154" cy="9361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AA86FDB3-DD4F-3527-CEBE-45B54CFF8924}"/>
              </a:ext>
            </a:extLst>
          </p:cNvPr>
          <p:cNvSpPr/>
          <p:nvPr/>
        </p:nvSpPr>
        <p:spPr>
          <a:xfrm rot="19350151" flipH="1">
            <a:off x="5538928" y="3078518"/>
            <a:ext cx="77154" cy="9361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9684DD-1936-F4A8-A97E-CA3C70DC8C31}"/>
              </a:ext>
            </a:extLst>
          </p:cNvPr>
          <p:cNvSpPr txBox="1"/>
          <p:nvPr/>
        </p:nvSpPr>
        <p:spPr>
          <a:xfrm>
            <a:off x="999905" y="3106916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>
                <a:solidFill>
                  <a:srgbClr val="2C3E50"/>
                </a:solidFill>
              </a:rPr>
              <a:t>spearphishing</a:t>
            </a:r>
            <a:endParaRPr lang="fr-FR" sz="1400" i="1" dirty="0">
              <a:solidFill>
                <a:srgbClr val="2C3E5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CA219A-721D-1BD3-B726-8BCC52FC8D03}"/>
              </a:ext>
            </a:extLst>
          </p:cNvPr>
          <p:cNvSpPr txBox="1"/>
          <p:nvPr/>
        </p:nvSpPr>
        <p:spPr>
          <a:xfrm>
            <a:off x="4211960" y="1772816"/>
            <a:ext cx="1033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2C3E50"/>
                </a:solidFill>
              </a:rPr>
              <a:t>dropper.exe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334C09-524A-EB78-8CB9-8824FFAC7FA6}"/>
              </a:ext>
            </a:extLst>
          </p:cNvPr>
          <p:cNvSpPr txBox="1"/>
          <p:nvPr/>
        </p:nvSpPr>
        <p:spPr>
          <a:xfrm>
            <a:off x="2681523" y="5101227"/>
            <a:ext cx="8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>
                <a:solidFill>
                  <a:srgbClr val="2C3E50"/>
                </a:solidFill>
              </a:rPr>
              <a:t>decoy</a:t>
            </a:r>
            <a:r>
              <a:rPr lang="fr-FR" sz="1400" i="1" dirty="0">
                <a:solidFill>
                  <a:srgbClr val="2C3E50"/>
                </a:solidFill>
              </a:rPr>
              <a:t> </a:t>
            </a:r>
            <a:r>
              <a:rPr lang="fr-FR" sz="1400" i="1" dirty="0" err="1">
                <a:solidFill>
                  <a:srgbClr val="2C3E50"/>
                </a:solidFill>
              </a:rPr>
              <a:t>pdf</a:t>
            </a:r>
            <a:endParaRPr lang="fr-FR" sz="1400" i="1" dirty="0">
              <a:solidFill>
                <a:srgbClr val="2C3E5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D87CAF2-C62D-BF6E-FB00-B7B96929B381}"/>
              </a:ext>
            </a:extLst>
          </p:cNvPr>
          <p:cNvSpPr txBox="1"/>
          <p:nvPr/>
        </p:nvSpPr>
        <p:spPr>
          <a:xfrm>
            <a:off x="6014206" y="5101226"/>
            <a:ext cx="88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2C3E50"/>
                </a:solidFill>
              </a:rPr>
              <a:t>netIds.dll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726EBA3D-DDEC-0273-DF2C-10125BD8C036}"/>
              </a:ext>
            </a:extLst>
          </p:cNvPr>
          <p:cNvSpPr/>
          <p:nvPr/>
        </p:nvSpPr>
        <p:spPr>
          <a:xfrm rot="18759728" flipV="1">
            <a:off x="6329964" y="3275744"/>
            <a:ext cx="1628822" cy="1085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C105DBFC-419C-A81E-987B-9994842BAB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42" y="1636148"/>
            <a:ext cx="1080120" cy="108012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9F2C651D-9CCB-D6F3-FE86-6CE4A683BDC1}"/>
              </a:ext>
            </a:extLst>
          </p:cNvPr>
          <p:cNvSpPr txBox="1"/>
          <p:nvPr/>
        </p:nvSpPr>
        <p:spPr>
          <a:xfrm>
            <a:off x="6761421" y="1825079"/>
            <a:ext cx="869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2C3E50"/>
                </a:solidFill>
              </a:rPr>
              <a:t>C2 server</a:t>
            </a:r>
          </a:p>
        </p:txBody>
      </p:sp>
    </p:spTree>
    <p:extLst>
      <p:ext uri="{BB962C8B-B14F-4D97-AF65-F5344CB8AC3E}">
        <p14:creationId xmlns:p14="http://schemas.microsoft.com/office/powerpoint/2010/main" val="2616418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Kill chain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2933E2DA-2A7F-F80F-FE8B-C155EBD5B3E1}"/>
              </a:ext>
            </a:extLst>
          </p:cNvPr>
          <p:cNvGraphicFramePr>
            <a:graphicFrameLocks noGrp="1"/>
          </p:cNvGraphicFramePr>
          <p:nvPr/>
        </p:nvGraphicFramePr>
        <p:xfrm>
          <a:off x="812800" y="2034381"/>
          <a:ext cx="7518400" cy="3933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267275413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400300760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Recon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??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60661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Weaponization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25-26.02.2010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975879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Delivery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??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776429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Exploitation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??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664904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Installation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dropper.exe                                                   41f222b8bb932e177cdb833e941158fcaa142fbc0e33df2991828337a99ce47b                                   Letter_to_IAEA.pdf </a:t>
                      </a:r>
                      <a:br>
                        <a:rPr lang="fr-FR" sz="1100" u="none" strike="noStrike">
                          <a:effectLst/>
                        </a:rPr>
                      </a:br>
                      <a:r>
                        <a:rPr lang="fr-FR" sz="1100" u="none" strike="noStrike">
                          <a:effectLst/>
                        </a:rPr>
                        <a:t>b0f1f553a847f3244f434541edbf26904e2de18cca8db8f861ea33bb70942b61                                                     netIds.dll </a:t>
                      </a:r>
                      <a:br>
                        <a:rPr lang="fr-FR" sz="1100" u="none" strike="noStrike">
                          <a:effectLst/>
                        </a:rPr>
                      </a:br>
                      <a:r>
                        <a:rPr lang="fr-FR" sz="1100" u="none" strike="noStrike">
                          <a:effectLst/>
                        </a:rPr>
                        <a:t>461f5340f9ea47344f86bb7302fbaaa0567605134ec880eef34fa9b40926eb70                                                    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70802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C &amp; C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sng" strike="noStrike">
                          <a:effectLst/>
                          <a:hlinkClick r:id="rId3"/>
                        </a:rPr>
                        <a:t>https://200.106.145.122/~xmas/cgi-bin/sptr.cgi?</a:t>
                      </a:r>
                      <a:endParaRPr lang="fr-FR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33480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Action on Objectives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???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74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59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Tentative de victimologie - 1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EF1D91-3BDE-0016-5DCF-99C72FF2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28" y="1556792"/>
            <a:ext cx="4516244" cy="3429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1DFD9E-BC65-617C-C94C-2D499EE5D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4752823"/>
            <a:ext cx="5678908" cy="12360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D9D34E1-B8F8-72AB-1F3C-8704FBCB976D}"/>
              </a:ext>
            </a:extLst>
          </p:cNvPr>
          <p:cNvSpPr txBox="1"/>
          <p:nvPr/>
        </p:nvSpPr>
        <p:spPr>
          <a:xfrm>
            <a:off x="5366270" y="1631929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2C3E50"/>
                </a:solidFill>
              </a:rPr>
              <a:t>Natanz</a:t>
            </a:r>
            <a:r>
              <a:rPr lang="fr-FR" i="1" dirty="0">
                <a:solidFill>
                  <a:srgbClr val="2C3E50"/>
                </a:solidFill>
              </a:rPr>
              <a:t> </a:t>
            </a:r>
            <a:r>
              <a:rPr lang="fr-FR" i="1" dirty="0" err="1">
                <a:solidFill>
                  <a:srgbClr val="2C3E50"/>
                </a:solidFill>
              </a:rPr>
              <a:t>nuclear</a:t>
            </a:r>
            <a:r>
              <a:rPr lang="fr-FR" i="1" dirty="0">
                <a:solidFill>
                  <a:srgbClr val="2C3E50"/>
                </a:solidFill>
              </a:rPr>
              <a:t> </a:t>
            </a:r>
            <a:r>
              <a:rPr lang="fr-FR" i="1" dirty="0" err="1">
                <a:solidFill>
                  <a:srgbClr val="2C3E50"/>
                </a:solidFill>
              </a:rPr>
              <a:t>complex</a:t>
            </a:r>
            <a:r>
              <a:rPr lang="fr-FR" i="1" dirty="0">
                <a:solidFill>
                  <a:srgbClr val="2C3E50"/>
                </a:solidFill>
              </a:rPr>
              <a:t>, Iran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92AF8C-CDE0-CAA3-E948-0BEF6271A6FB}"/>
              </a:ext>
            </a:extLst>
          </p:cNvPr>
          <p:cNvSpPr txBox="1"/>
          <p:nvPr/>
        </p:nvSpPr>
        <p:spPr>
          <a:xfrm>
            <a:off x="5366270" y="2852936"/>
            <a:ext cx="306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Début de la campagne </a:t>
            </a:r>
            <a:r>
              <a:rPr lang="fr-FR" b="1" i="1" dirty="0" err="1">
                <a:solidFill>
                  <a:srgbClr val="2C3E50"/>
                </a:solidFill>
              </a:rPr>
              <a:t>Stuxnet</a:t>
            </a:r>
            <a:endParaRPr lang="fr-FR" b="1" i="1" dirty="0">
              <a:solidFill>
                <a:srgbClr val="2C3E5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2FB18CA-9907-D526-CAD1-CFBD78A192C2}"/>
              </a:ext>
            </a:extLst>
          </p:cNvPr>
          <p:cNvCxnSpPr>
            <a:stCxn id="12" idx="1"/>
          </p:cNvCxnSpPr>
          <p:nvPr/>
        </p:nvCxnSpPr>
        <p:spPr>
          <a:xfrm flipH="1">
            <a:off x="4139952" y="1816595"/>
            <a:ext cx="1226318" cy="7483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04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Tentative de victimologie - 2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A59619-CC21-3678-EB5B-E13C5EDA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90689"/>
            <a:ext cx="6098799" cy="327874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71B33F1-0121-8E28-525D-EB063B3B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509120"/>
            <a:ext cx="4572638" cy="148610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9C6BA4-F04B-59EA-E34C-C192331472CE}"/>
              </a:ext>
            </a:extLst>
          </p:cNvPr>
          <p:cNvSpPr txBox="1"/>
          <p:nvPr/>
        </p:nvSpPr>
        <p:spPr>
          <a:xfrm>
            <a:off x="6852795" y="3558542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Contenu du fichier </a:t>
            </a:r>
            <a:r>
              <a:rPr lang="fr-FR" i="1" dirty="0" err="1">
                <a:solidFill>
                  <a:srgbClr val="2C3E50"/>
                </a:solidFill>
              </a:rPr>
              <a:t>pdf</a:t>
            </a:r>
            <a:endParaRPr lang="fr-FR" i="1" dirty="0">
              <a:solidFill>
                <a:srgbClr val="2C3E5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467DD0D-A532-C5C4-5BBB-3D2BEE7C0CDB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115050" y="2996952"/>
            <a:ext cx="1883348" cy="5615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04F2866-14C6-FE43-5795-00DAA4473838}"/>
              </a:ext>
            </a:extLst>
          </p:cNvPr>
          <p:cNvSpPr txBox="1"/>
          <p:nvPr/>
        </p:nvSpPr>
        <p:spPr>
          <a:xfrm>
            <a:off x="269170" y="5365126"/>
            <a:ext cx="33936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>
                <a:solidFill>
                  <a:srgbClr val="2C3E50"/>
                </a:solidFill>
              </a:rPr>
              <a:t>Hypothèse</a:t>
            </a:r>
            <a:r>
              <a:rPr lang="fr-FR" sz="1400" i="1" dirty="0">
                <a:solidFill>
                  <a:srgbClr val="2C3E50"/>
                </a:solidFill>
              </a:rPr>
              <a:t> : tentative de récupérer des infos</a:t>
            </a:r>
          </a:p>
          <a:p>
            <a:r>
              <a:rPr lang="fr-FR" sz="1400" i="1" dirty="0">
                <a:solidFill>
                  <a:srgbClr val="2C3E50"/>
                </a:solidFill>
              </a:rPr>
              <a:t>concernant la position de IAEA</a:t>
            </a:r>
          </a:p>
          <a:p>
            <a:r>
              <a:rPr lang="fr-FR" sz="1400" b="1" i="1" dirty="0">
                <a:solidFill>
                  <a:srgbClr val="2C3E50"/>
                </a:solidFill>
              </a:rPr>
              <a:t>Cible probable </a:t>
            </a:r>
            <a:r>
              <a:rPr lang="fr-FR" sz="1400" i="1" dirty="0">
                <a:solidFill>
                  <a:srgbClr val="2C3E50"/>
                </a:solidFill>
              </a:rPr>
              <a:t>: employés de IAEA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546A3CE-1DBE-A811-EB25-B770366E4143}"/>
              </a:ext>
            </a:extLst>
          </p:cNvPr>
          <p:cNvCxnSpPr/>
          <p:nvPr/>
        </p:nvCxnSpPr>
        <p:spPr>
          <a:xfrm>
            <a:off x="3203848" y="5626736"/>
            <a:ext cx="172819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Incident 2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6" name="Image 5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D96A78FD-0ECB-6444-940D-5565889A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85" y="2132856"/>
            <a:ext cx="2382365" cy="21231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C13A474-6A93-83BF-0245-A8FE69835B49}"/>
              </a:ext>
            </a:extLst>
          </p:cNvPr>
          <p:cNvSpPr txBox="1"/>
          <p:nvPr/>
        </p:nvSpPr>
        <p:spPr>
          <a:xfrm>
            <a:off x="827585" y="2276872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17 octobre 2011 </a:t>
            </a:r>
            <a:r>
              <a:rPr lang="fr-FR" i="1" dirty="0">
                <a:solidFill>
                  <a:srgbClr val="2C3E50"/>
                </a:solidFill>
              </a:rPr>
              <a:t>– intrusion réussie au sein de l’infrastructure du ministère suite à un mail de « phishing » avec pièce jointe malicieuse.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A4AC3F-646A-A00D-8DBC-69F8F279166C}"/>
              </a:ext>
            </a:extLst>
          </p:cNvPr>
          <p:cNvSpPr txBox="1"/>
          <p:nvPr/>
        </p:nvSpPr>
        <p:spPr>
          <a:xfrm>
            <a:off x="876209" y="4698167"/>
            <a:ext cx="590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Le pièce jointe porte le nom de « </a:t>
            </a:r>
            <a:r>
              <a:rPr lang="fr-FR" b="1" i="1" dirty="0">
                <a:solidFill>
                  <a:srgbClr val="2C3E50"/>
                </a:solidFill>
              </a:rPr>
              <a:t>International Military.rtf </a:t>
            </a:r>
            <a:r>
              <a:rPr lang="fr-FR" i="1" dirty="0">
                <a:solidFill>
                  <a:srgbClr val="2C3E50"/>
                </a:solidFill>
              </a:rPr>
              <a:t>»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F429E0-5F32-131F-F18D-617A3FF6FE25}"/>
              </a:ext>
            </a:extLst>
          </p:cNvPr>
          <p:cNvSpPr txBox="1"/>
          <p:nvPr/>
        </p:nvSpPr>
        <p:spPr>
          <a:xfrm>
            <a:off x="899592" y="5328803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Le mail d’origine n’est plus disponible. Les OS infectés sont des Windows 7 32bits.</a:t>
            </a:r>
          </a:p>
        </p:txBody>
      </p:sp>
    </p:spTree>
    <p:extLst>
      <p:ext uri="{BB962C8B-B14F-4D97-AF65-F5344CB8AC3E}">
        <p14:creationId xmlns:p14="http://schemas.microsoft.com/office/powerpoint/2010/main" val="299816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E25045-7265-33CB-1EA9-5B082B58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0273"/>
            <a:ext cx="5275390" cy="421288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504A1F-0A18-AE5C-9B32-C90DC585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789135"/>
            <a:ext cx="4087358" cy="4952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E8682E-8FA5-70DE-9618-CC103819F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92" y="3478626"/>
            <a:ext cx="4556109" cy="167856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CEE326C-43FC-2E3D-C1F3-2D925B8CD84B}"/>
              </a:ext>
            </a:extLst>
          </p:cNvPr>
          <p:cNvSpPr txBox="1"/>
          <p:nvPr/>
        </p:nvSpPr>
        <p:spPr>
          <a:xfrm>
            <a:off x="6660232" y="3212976"/>
            <a:ext cx="1854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Blob binaire dans 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« </a:t>
            </a:r>
            <a:r>
              <a:rPr lang="fr-FR" b="1" i="1" dirty="0" err="1">
                <a:solidFill>
                  <a:srgbClr val="2C3E50"/>
                </a:solidFill>
              </a:rPr>
              <a:t>Pfragments</a:t>
            </a:r>
            <a:r>
              <a:rPr lang="fr-FR" b="1" i="1" dirty="0">
                <a:solidFill>
                  <a:srgbClr val="2C3E50"/>
                </a:solidFill>
              </a:rPr>
              <a:t> »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   - Exploit ? -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4A708E1-0402-08D2-141A-5FC7658A9FD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076056" y="3674641"/>
            <a:ext cx="1584176" cy="7169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04F51706-4CB9-E65D-1457-013FFE1AD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707" y="4277377"/>
            <a:ext cx="2152669" cy="9152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6E50568-0FC5-EE31-F106-8DA2D2949F29}"/>
              </a:ext>
            </a:extLst>
          </p:cNvPr>
          <p:cNvSpPr txBox="1"/>
          <p:nvPr/>
        </p:nvSpPr>
        <p:spPr>
          <a:xfrm>
            <a:off x="643240" y="5754633"/>
            <a:ext cx="739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sha256sum </a:t>
            </a:r>
            <a:r>
              <a:rPr lang="fr-FR" b="1" i="1" dirty="0">
                <a:solidFill>
                  <a:srgbClr val="2C3E50"/>
                </a:solidFill>
              </a:rPr>
              <a:t>International_Military.rtf </a:t>
            </a:r>
          </a:p>
          <a:p>
            <a:r>
              <a:rPr lang="fr-FR" i="1" dirty="0">
                <a:solidFill>
                  <a:srgbClr val="2C3E50"/>
                </a:solidFill>
              </a:rPr>
              <a:t>342e1f591ab45fcca6cee7f5da118a99dce463e222c03511c3f1288ac2cf82c8  </a:t>
            </a:r>
          </a:p>
        </p:txBody>
      </p:sp>
    </p:spTree>
    <p:extLst>
      <p:ext uri="{BB962C8B-B14F-4D97-AF65-F5344CB8AC3E}">
        <p14:creationId xmlns:p14="http://schemas.microsoft.com/office/powerpoint/2010/main" val="162772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A9BB4B-A1FA-A4EA-8514-822576C9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2" y="1768726"/>
            <a:ext cx="8415168" cy="20497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D75960-0ACE-6B9F-9BB2-34AECDB5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2" y="3787488"/>
            <a:ext cx="5045718" cy="279223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4AC3A71-B6E6-E655-022E-BD8F040D27EA}"/>
              </a:ext>
            </a:extLst>
          </p:cNvPr>
          <p:cNvSpPr txBox="1"/>
          <p:nvPr/>
        </p:nvSpPr>
        <p:spPr>
          <a:xfrm>
            <a:off x="5382110" y="3978458"/>
            <a:ext cx="3661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Débordement de pile avec 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exécution de code dans le </a:t>
            </a:r>
            <a:r>
              <a:rPr lang="fr-FR" b="1" i="1" dirty="0" err="1">
                <a:solidFill>
                  <a:srgbClr val="2C3E50"/>
                </a:solidFill>
              </a:rPr>
              <a:t>parser</a:t>
            </a:r>
            <a:r>
              <a:rPr lang="fr-FR" b="1" i="1" dirty="0">
                <a:solidFill>
                  <a:srgbClr val="2C3E50"/>
                </a:solidFill>
              </a:rPr>
              <a:t> RTF</a:t>
            </a:r>
          </a:p>
          <a:p>
            <a:r>
              <a:rPr lang="fr-FR" i="1" dirty="0">
                <a:solidFill>
                  <a:srgbClr val="2C3E50"/>
                </a:solidFill>
              </a:rPr>
              <a:t>                     </a:t>
            </a:r>
            <a:r>
              <a:rPr lang="fr-FR" sz="1600" i="1" dirty="0">
                <a:solidFill>
                  <a:srgbClr val="2C3E50"/>
                </a:solidFill>
              </a:rPr>
              <a:t>Rapporté en novembre 2010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83DC5BA-A760-6889-99C8-5D1D7C609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460" y="4685185"/>
            <a:ext cx="2404150" cy="18937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DD42CFB-C906-A691-62EF-D1FB78279269}"/>
              </a:ext>
            </a:extLst>
          </p:cNvPr>
          <p:cNvSpPr txBox="1"/>
          <p:nvPr/>
        </p:nvSpPr>
        <p:spPr>
          <a:xfrm>
            <a:off x="6300192" y="5183605"/>
            <a:ext cx="20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Dropper = </a:t>
            </a:r>
            <a:r>
              <a:rPr lang="fr-FR" b="1" i="1" dirty="0" err="1">
                <a:solidFill>
                  <a:srgbClr val="2C3E50"/>
                </a:solidFill>
              </a:rPr>
              <a:t>saver.scr</a:t>
            </a:r>
            <a:endParaRPr lang="fr-FR" b="1" i="1" dirty="0">
              <a:solidFill>
                <a:srgbClr val="2C3E50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E6C04C7-8CF3-DD60-0954-856F199298A5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5193525" y="5183605"/>
            <a:ext cx="1106667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8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2 (dropper)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3FB60C-BC8E-0565-F4EF-03E1450E3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66" y="2250665"/>
            <a:ext cx="5363323" cy="13717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155354B-174A-6B11-9DEE-EECE4AC2C58B}"/>
              </a:ext>
            </a:extLst>
          </p:cNvPr>
          <p:cNvSpPr txBox="1"/>
          <p:nvPr/>
        </p:nvSpPr>
        <p:spPr>
          <a:xfrm>
            <a:off x="972966" y="1488596"/>
            <a:ext cx="749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saver.scr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7313eaf95a8a8b4c206b9afe306e7c0675a21999921a71a5a16456894571d21d</a:t>
            </a: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71C11DD-5595-7459-E769-D7E13CDB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35" y="4005064"/>
            <a:ext cx="7966165" cy="1802446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7C51789-E70B-2F2C-1C38-4BCEEC61BE4B}"/>
              </a:ext>
            </a:extLst>
          </p:cNvPr>
          <p:cNvCxnSpPr/>
          <p:nvPr/>
        </p:nvCxnSpPr>
        <p:spPr>
          <a:xfrm flipH="1">
            <a:off x="4211960" y="3356992"/>
            <a:ext cx="2448272" cy="129614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F6DE663-C91E-1BA5-7859-D8BB499519E4}"/>
              </a:ext>
            </a:extLst>
          </p:cNvPr>
          <p:cNvSpPr txBox="1"/>
          <p:nvPr/>
        </p:nvSpPr>
        <p:spPr>
          <a:xfrm>
            <a:off x="6653756" y="3058641"/>
            <a:ext cx="192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2C3E50"/>
                </a:solidFill>
              </a:rPr>
              <a:t>payload</a:t>
            </a:r>
            <a:r>
              <a:rPr lang="fr-FR" i="1" dirty="0">
                <a:solidFill>
                  <a:srgbClr val="2C3E50"/>
                </a:solidFill>
              </a:rPr>
              <a:t> extraction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4BFDB91-DA1A-99E3-D884-5C1E68968B89}"/>
              </a:ext>
            </a:extLst>
          </p:cNvPr>
          <p:cNvCxnSpPr/>
          <p:nvPr/>
        </p:nvCxnSpPr>
        <p:spPr>
          <a:xfrm flipH="1">
            <a:off x="3491880" y="3717032"/>
            <a:ext cx="3312368" cy="16561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C724EBD-20B2-EA46-2119-8A49F1CB6F14}"/>
              </a:ext>
            </a:extLst>
          </p:cNvPr>
          <p:cNvSpPr txBox="1"/>
          <p:nvPr/>
        </p:nvSpPr>
        <p:spPr>
          <a:xfrm>
            <a:off x="6834585" y="349171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solidFill>
                  <a:srgbClr val="2C3E50"/>
                </a:solidFill>
              </a:rPr>
              <a:t>payload</a:t>
            </a:r>
            <a:r>
              <a:rPr lang="fr-FR" i="1" dirty="0">
                <a:solidFill>
                  <a:srgbClr val="2C3E50"/>
                </a:solidFill>
              </a:rPr>
              <a:t> drop</a:t>
            </a:r>
          </a:p>
        </p:txBody>
      </p:sp>
    </p:spTree>
    <p:extLst>
      <p:ext uri="{BB962C8B-B14F-4D97-AF65-F5344CB8AC3E}">
        <p14:creationId xmlns:p14="http://schemas.microsoft.com/office/powerpoint/2010/main" val="233248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2</a:t>
            </a:r>
            <a:br>
              <a:rPr lang="en-US" noProof="1"/>
            </a:br>
            <a:r>
              <a:rPr lang="en-US" noProof="1"/>
              <a:t>(dropper)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1F52B19-2E01-4CA0-D8F4-098387DC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0" y="1690689"/>
            <a:ext cx="5420481" cy="38105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77D1169-FBB9-A678-323B-DA1540147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941" y="3933056"/>
            <a:ext cx="5453560" cy="20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3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Qui sont les fancy bearS 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49C0F6-D3A2-F86E-3CEA-1571655D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8" y="1634059"/>
            <a:ext cx="7901740" cy="4312987"/>
          </a:xfrm>
          <a:prstGeom prst="rect">
            <a:avLst/>
          </a:prstGeom>
        </p:spPr>
      </p:pic>
      <p:pic>
        <p:nvPicPr>
          <p:cNvPr id="23" name="Image 22" descr="Une image contenant plein air, bâtiment, ciel, fenêtre">
            <a:extLst>
              <a:ext uri="{FF2B5EF4-FFF2-40B4-BE49-F238E27FC236}">
                <a16:creationId xmlns:a16="http://schemas.microsoft.com/office/drawing/2014/main" id="{D647AC83-5E65-CB73-5297-EECCD4E2E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1" y="4210366"/>
            <a:ext cx="3086100" cy="17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0B8237E-BE07-AD5E-1D78-234CAB0A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06" y="2204864"/>
            <a:ext cx="5902154" cy="43866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2</a:t>
            </a:r>
            <a:br>
              <a:rPr lang="en-US" noProof="1"/>
            </a:br>
            <a:r>
              <a:rPr lang="en-US" noProof="1"/>
              <a:t>(decoy)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111FA2-A268-D07D-773B-C32D65984D00}"/>
              </a:ext>
            </a:extLst>
          </p:cNvPr>
          <p:cNvSpPr txBox="1"/>
          <p:nvPr/>
        </p:nvSpPr>
        <p:spPr>
          <a:xfrm>
            <a:off x="1057198" y="1628800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Military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\ Coorperation.doc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77166146463b9124e075f3a7925075f969974e32746c78d022ba99f578b9f0bb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E57961-F2DC-F6E6-BBC5-0CDD70AA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657934"/>
            <a:ext cx="5425471" cy="96270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248D929-FBA3-8122-9151-5588A608B6B6}"/>
              </a:ext>
            </a:extLst>
          </p:cNvPr>
          <p:cNvSpPr txBox="1"/>
          <p:nvPr/>
        </p:nvSpPr>
        <p:spPr>
          <a:xfrm>
            <a:off x="819032" y="4075045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Fichier vide mais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rundll32</a:t>
            </a:r>
            <a:r>
              <a:rPr lang="fr-FR" i="1" dirty="0">
                <a:solidFill>
                  <a:srgbClr val="2C3E50"/>
                </a:solidFill>
              </a:rPr>
              <a:t> exécuté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8F6D1E8-A45F-B50C-BB7D-117DCA429BF0}"/>
              </a:ext>
            </a:extLst>
          </p:cNvPr>
          <p:cNvCxnSpPr/>
          <p:nvPr/>
        </p:nvCxnSpPr>
        <p:spPr>
          <a:xfrm>
            <a:off x="2339752" y="4721376"/>
            <a:ext cx="1152128" cy="12999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10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5C36E8CD-209E-263D-C018-C2CF8A67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11" y="5215908"/>
            <a:ext cx="4835736" cy="7838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3</a:t>
            </a:r>
            <a:br>
              <a:rPr lang="en-US" noProof="1"/>
            </a:br>
            <a:r>
              <a:rPr lang="en-US" noProof="1"/>
              <a:t>(second stage dropper)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D54CE7-9E28-058C-4508-DF0398ADBF39}"/>
              </a:ext>
            </a:extLst>
          </p:cNvPr>
          <p:cNvSpPr txBox="1"/>
          <p:nvPr/>
        </p:nvSpPr>
        <p:spPr>
          <a:xfrm>
            <a:off x="909234" y="1690689"/>
            <a:ext cx="732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skype.exe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81f0f5fcb3cb8a63e8a3713b4107b89d888cb722cb6c7586c7fcdb45f5310174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EF25BF9-66C5-AF93-1732-C6140588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19904"/>
            <a:ext cx="4991797" cy="12479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0916E6-026E-D2AA-1F8B-F08741261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730736"/>
            <a:ext cx="3751302" cy="324788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8AB0C62-8DB3-6FFE-F5A3-77200B31A495}"/>
              </a:ext>
            </a:extLst>
          </p:cNvPr>
          <p:cNvCxnSpPr>
            <a:cxnSpLocks/>
          </p:cNvCxnSpPr>
          <p:nvPr/>
        </p:nvCxnSpPr>
        <p:spPr>
          <a:xfrm flipV="1">
            <a:off x="2411760" y="4653136"/>
            <a:ext cx="2592288" cy="10789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493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4</a:t>
            </a:r>
            <a:br>
              <a:rPr lang="en-US" noProof="1"/>
            </a:br>
            <a:r>
              <a:rPr lang="en-US" noProof="1"/>
              <a:t>(stealer)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4C7E3D-F5C3-635E-BC7E-348C6253DC80}"/>
              </a:ext>
            </a:extLst>
          </p:cNvPr>
          <p:cNvSpPr txBox="1"/>
          <p:nvPr/>
        </p:nvSpPr>
        <p:spPr>
          <a:xfrm>
            <a:off x="835752" y="1628931"/>
            <a:ext cx="7472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update.exe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684f4b9ea61e14a15e82cac25076c5afe2d30e3dad7ce0b1b375b24d81135c37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B397FDB-D8C2-E157-14B1-003C0D3A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6" y="3350528"/>
            <a:ext cx="4706007" cy="15242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FEAA370-8358-3BE0-ACD4-ED421270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390" y="4723035"/>
            <a:ext cx="6457950" cy="15176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C9260E4-723C-C844-FAF6-3BDDBB56F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65" y="2447145"/>
            <a:ext cx="7956376" cy="123210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B3AD20B-2535-86CC-F5D5-A0438D29F293}"/>
              </a:ext>
            </a:extLst>
          </p:cNvPr>
          <p:cNvSpPr txBox="1"/>
          <p:nvPr/>
        </p:nvSpPr>
        <p:spPr>
          <a:xfrm>
            <a:off x="6193899" y="3988578"/>
            <a:ext cx="89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overlay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102E350-B6BA-B656-13BB-280EAE0ECF0B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4788024" y="3284984"/>
            <a:ext cx="1405875" cy="8882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14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4</a:t>
            </a:r>
            <a:br>
              <a:rPr lang="en-US" noProof="1"/>
            </a:br>
            <a:r>
              <a:rPr lang="en-US" noProof="1"/>
              <a:t>(stealer)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5E9924-21A1-CDCF-DB8C-94FE43CE6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1690689"/>
            <a:ext cx="6220430" cy="20028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6D195C4-7BBC-B2CA-5C5B-3319087D4273}"/>
              </a:ext>
            </a:extLst>
          </p:cNvPr>
          <p:cNvSpPr txBox="1"/>
          <p:nvPr/>
        </p:nvSpPr>
        <p:spPr>
          <a:xfrm>
            <a:off x="2147982" y="3920548"/>
            <a:ext cx="6996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La </a:t>
            </a:r>
            <a:r>
              <a:rPr lang="fr-FR" b="1" i="1" dirty="0">
                <a:solidFill>
                  <a:srgbClr val="2C3E50"/>
                </a:solidFill>
              </a:rPr>
              <a:t>zone de superposition </a:t>
            </a:r>
            <a:r>
              <a:rPr lang="fr-FR" i="1" dirty="0">
                <a:solidFill>
                  <a:srgbClr val="2C3E50"/>
                </a:solidFill>
              </a:rPr>
              <a:t>(« overlay ») d'un fichier PE est située après </a:t>
            </a:r>
          </a:p>
          <a:p>
            <a:r>
              <a:rPr lang="fr-FR" i="1" dirty="0">
                <a:solidFill>
                  <a:srgbClr val="2C3E50"/>
                </a:solidFill>
              </a:rPr>
              <a:t>la structure du fichier PE proprement dit et ses sections.</a:t>
            </a:r>
          </a:p>
          <a:p>
            <a:r>
              <a:rPr lang="fr-FR" i="1" dirty="0">
                <a:solidFill>
                  <a:srgbClr val="2C3E50"/>
                </a:solidFill>
              </a:rPr>
              <a:t>En cachant la charge utile dans la superposition, le malware peut éviter </a:t>
            </a:r>
          </a:p>
          <a:p>
            <a:r>
              <a:rPr lang="fr-FR" i="1" dirty="0">
                <a:solidFill>
                  <a:srgbClr val="2C3E50"/>
                </a:solidFill>
              </a:rPr>
              <a:t>d'être détecté par l’AV (les sections principales du fichier PE).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0A26F40-60CD-05BF-E720-064C5E7C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5120"/>
            <a:ext cx="9144000" cy="647178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5743CB1-C3B1-575B-536C-DF766E3B773C}"/>
              </a:ext>
            </a:extLst>
          </p:cNvPr>
          <p:cNvCxnSpPr/>
          <p:nvPr/>
        </p:nvCxnSpPr>
        <p:spPr>
          <a:xfrm>
            <a:off x="2051720" y="3429000"/>
            <a:ext cx="0" cy="1929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43A57E39-9C7F-B75B-4DD9-9287779D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46" y="1140395"/>
            <a:ext cx="1562318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5</a:t>
            </a:r>
            <a:br>
              <a:rPr lang="en-US" noProof="1"/>
            </a:br>
            <a:r>
              <a:rPr lang="en-US" noProof="1"/>
              <a:t>(implant)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C43A9A-0306-09AF-3E16-706D9D1E8E41}"/>
              </a:ext>
            </a:extLst>
          </p:cNvPr>
          <p:cNvSpPr txBox="1"/>
          <p:nvPr/>
        </p:nvSpPr>
        <p:spPr>
          <a:xfrm>
            <a:off x="755576" y="1690689"/>
            <a:ext cx="7522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sha256sum </a:t>
            </a:r>
            <a:r>
              <a:rPr lang="fr-FR" sz="1800" b="1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netIds.dll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9392776d6d8e697468ab671b43dce2b7baf97057b53bd3517ecd77a081eff67d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D2DD202-BADF-A746-5586-02F7972D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78" y="2469068"/>
            <a:ext cx="4366143" cy="19198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9D68D7-4D6B-30C2-C48D-372D542B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78" y="4249296"/>
            <a:ext cx="6012160" cy="220163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5CF24FE-DBE5-121D-EEA0-4178385CC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25" y="2280960"/>
            <a:ext cx="3890605" cy="4192616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D291536-3776-069B-EEF9-7DC14BBF9710}"/>
              </a:ext>
            </a:extLst>
          </p:cNvPr>
          <p:cNvCxnSpPr/>
          <p:nvPr/>
        </p:nvCxnSpPr>
        <p:spPr>
          <a:xfrm>
            <a:off x="3347864" y="4520981"/>
            <a:ext cx="1944216" cy="9962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700A5AF-BA52-5DD9-0336-55F30AF7E599}"/>
              </a:ext>
            </a:extLst>
          </p:cNvPr>
          <p:cNvCxnSpPr>
            <a:cxnSpLocks/>
          </p:cNvCxnSpPr>
          <p:nvPr/>
        </p:nvCxnSpPr>
        <p:spPr>
          <a:xfrm>
            <a:off x="3347864" y="4560065"/>
            <a:ext cx="1944216" cy="16806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77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Analyse tactique – phase 5</a:t>
            </a:r>
            <a:br>
              <a:rPr lang="en-US" noProof="1"/>
            </a:br>
            <a:r>
              <a:rPr lang="en-US" noProof="1"/>
              <a:t>(implant)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A142C3-4A9E-31D8-3B57-4177A7D42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3775"/>
            <a:ext cx="6725589" cy="25625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256A84-0DB8-2B50-E655-C52AACA9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643036"/>
            <a:ext cx="3896269" cy="242921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BD31D31-5B0F-79FA-85FE-C631969A9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53" y="4144010"/>
            <a:ext cx="3970904" cy="20967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FEAFEFD-FA89-76A6-846F-0527D4F5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467" y="1607344"/>
            <a:ext cx="7640116" cy="1047896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7AB73DA-C0A9-FEB0-C43C-790735497109}"/>
              </a:ext>
            </a:extLst>
          </p:cNvPr>
          <p:cNvCxnSpPr/>
          <p:nvPr/>
        </p:nvCxnSpPr>
        <p:spPr>
          <a:xfrm flipV="1">
            <a:off x="2915816" y="2655240"/>
            <a:ext cx="3199234" cy="26459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418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Diagramme  tactique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6" name="Image 5" descr="Une image contenant Graphique, symbole, Police, ligne&#10;&#10;Description générée automatiquement">
            <a:extLst>
              <a:ext uri="{FF2B5EF4-FFF2-40B4-BE49-F238E27FC236}">
                <a16:creationId xmlns:a16="http://schemas.microsoft.com/office/drawing/2014/main" id="{D3F5D27D-7983-BCB0-C4E4-E293FFE49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76941"/>
            <a:ext cx="1080120" cy="1080120"/>
          </a:xfrm>
          <a:prstGeom prst="rect">
            <a:avLst/>
          </a:prstGeom>
        </p:spPr>
      </p:pic>
      <p:pic>
        <p:nvPicPr>
          <p:cNvPr id="11" name="Image 10" descr="Une image contenant Graphique, cercle, clipart, symbole&#10;&#10;Description générée automatiquement">
            <a:extLst>
              <a:ext uri="{FF2B5EF4-FFF2-40B4-BE49-F238E27FC236}">
                <a16:creationId xmlns:a16="http://schemas.microsoft.com/office/drawing/2014/main" id="{B185626D-E9B7-F930-6C74-BD09C7AB2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32856"/>
            <a:ext cx="1080120" cy="1080120"/>
          </a:xfrm>
          <a:prstGeom prst="rect">
            <a:avLst/>
          </a:prstGeom>
        </p:spPr>
      </p:pic>
      <p:pic>
        <p:nvPicPr>
          <p:cNvPr id="15" name="Image 14" descr="Une image contenant Graphique, art, cercle, symbole&#10;&#10;Description générée automatiquement">
            <a:extLst>
              <a:ext uri="{FF2B5EF4-FFF2-40B4-BE49-F238E27FC236}">
                <a16:creationId xmlns:a16="http://schemas.microsoft.com/office/drawing/2014/main" id="{38BE9FF7-1C0A-00A5-2BB5-A7C941B61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41" y="3366111"/>
            <a:ext cx="1080121" cy="1080121"/>
          </a:xfrm>
          <a:prstGeom prst="rect">
            <a:avLst/>
          </a:prstGeom>
        </p:spPr>
      </p:pic>
      <p:pic>
        <p:nvPicPr>
          <p:cNvPr id="18" name="Image 17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0319BD67-74CB-EE2A-E895-504752CCA6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50" y="1996027"/>
            <a:ext cx="1080121" cy="1080121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A23C576E-7029-5A32-96F7-88DD60AA1396}"/>
              </a:ext>
            </a:extLst>
          </p:cNvPr>
          <p:cNvSpPr/>
          <p:nvPr/>
        </p:nvSpPr>
        <p:spPr>
          <a:xfrm>
            <a:off x="2339752" y="2564904"/>
            <a:ext cx="1656184" cy="111384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9684DD-1936-F4A8-A97E-CA3C70DC8C31}"/>
              </a:ext>
            </a:extLst>
          </p:cNvPr>
          <p:cNvSpPr txBox="1"/>
          <p:nvPr/>
        </p:nvSpPr>
        <p:spPr>
          <a:xfrm>
            <a:off x="999905" y="3106916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>
                <a:solidFill>
                  <a:srgbClr val="2C3E50"/>
                </a:solidFill>
              </a:rPr>
              <a:t>Spearphishing</a:t>
            </a:r>
            <a:r>
              <a:rPr lang="fr-FR" sz="1400" i="1" dirty="0">
                <a:solidFill>
                  <a:srgbClr val="2C3E50"/>
                </a:solidFill>
              </a:rPr>
              <a:t> (</a:t>
            </a:r>
            <a:r>
              <a:rPr lang="fr-FR" sz="1400" i="1" dirty="0" err="1">
                <a:solidFill>
                  <a:srgbClr val="2C3E50"/>
                </a:solidFill>
              </a:rPr>
              <a:t>pj</a:t>
            </a:r>
            <a:r>
              <a:rPr lang="fr-FR" sz="1400" i="1" dirty="0">
                <a:solidFill>
                  <a:srgbClr val="2C3E50"/>
                </a:solidFill>
              </a:rPr>
              <a:t>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CA219A-721D-1BD3-B726-8BCC52FC8D03}"/>
              </a:ext>
            </a:extLst>
          </p:cNvPr>
          <p:cNvSpPr txBox="1"/>
          <p:nvPr/>
        </p:nvSpPr>
        <p:spPr>
          <a:xfrm>
            <a:off x="3906800" y="1696604"/>
            <a:ext cx="195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rgbClr val="2C3E50"/>
                </a:solidFill>
              </a:rPr>
              <a:t>International Military.rtf</a:t>
            </a:r>
          </a:p>
          <a:p>
            <a:r>
              <a:rPr lang="fr-FR" sz="1400" i="1" dirty="0">
                <a:solidFill>
                  <a:srgbClr val="2C3E50"/>
                </a:solidFill>
              </a:rPr>
              <a:t>       CVE-2010-3333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334C09-524A-EB78-8CB9-8824FFAC7FA6}"/>
              </a:ext>
            </a:extLst>
          </p:cNvPr>
          <p:cNvSpPr txBox="1"/>
          <p:nvPr/>
        </p:nvSpPr>
        <p:spPr>
          <a:xfrm>
            <a:off x="3419872" y="4366050"/>
            <a:ext cx="1996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>
                <a:solidFill>
                  <a:srgbClr val="2C3E50"/>
                </a:solidFill>
              </a:rPr>
              <a:t>Military</a:t>
            </a:r>
            <a:r>
              <a:rPr lang="fr-FR" sz="1400" i="1" dirty="0">
                <a:solidFill>
                  <a:srgbClr val="2C3E50"/>
                </a:solidFill>
              </a:rPr>
              <a:t> Cooperation.doc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D87CAF2-C62D-BF6E-FB00-B7B96929B381}"/>
              </a:ext>
            </a:extLst>
          </p:cNvPr>
          <p:cNvSpPr txBox="1"/>
          <p:nvPr/>
        </p:nvSpPr>
        <p:spPr>
          <a:xfrm>
            <a:off x="6599163" y="1696604"/>
            <a:ext cx="88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>
                <a:solidFill>
                  <a:srgbClr val="2C3E50"/>
                </a:solidFill>
              </a:rPr>
              <a:t>saver.scr</a:t>
            </a:r>
            <a:endParaRPr lang="fr-FR" sz="1400" i="1" dirty="0">
              <a:solidFill>
                <a:srgbClr val="2C3E50"/>
              </a:solidFill>
            </a:endParaRPr>
          </a:p>
        </p:txBody>
      </p:sp>
      <p:pic>
        <p:nvPicPr>
          <p:cNvPr id="28" name="Image 27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C105DBFC-419C-A81E-987B-9994842BAB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09" y="4228848"/>
            <a:ext cx="1080120" cy="108012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9F2C651D-9CCB-D6F3-FE86-6CE4A683BDC1}"/>
              </a:ext>
            </a:extLst>
          </p:cNvPr>
          <p:cNvSpPr txBox="1"/>
          <p:nvPr/>
        </p:nvSpPr>
        <p:spPr>
          <a:xfrm>
            <a:off x="1222808" y="5376486"/>
            <a:ext cx="869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2C3E50"/>
                </a:solidFill>
              </a:rPr>
              <a:t>C2 server</a:t>
            </a:r>
          </a:p>
        </p:txBody>
      </p:sp>
      <p:pic>
        <p:nvPicPr>
          <p:cNvPr id="2" name="Image 1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83CD6348-5611-DFF3-E349-3ED28DE12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40" y="3729257"/>
            <a:ext cx="1080121" cy="10801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4DDADA8-3770-FC11-BA49-B70A007231C0}"/>
              </a:ext>
            </a:extLst>
          </p:cNvPr>
          <p:cNvSpPr txBox="1"/>
          <p:nvPr/>
        </p:nvSpPr>
        <p:spPr>
          <a:xfrm>
            <a:off x="5599781" y="4826751"/>
            <a:ext cx="88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2C3E50"/>
                </a:solidFill>
              </a:rPr>
              <a:t>skype.exe</a:t>
            </a:r>
          </a:p>
        </p:txBody>
      </p:sp>
      <p:pic>
        <p:nvPicPr>
          <p:cNvPr id="10" name="Image 9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6A483822-07B9-B28C-264B-9008DC4B28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726814"/>
            <a:ext cx="1080121" cy="108012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CE3792-EC89-0CEA-3301-504FF0E3DF33}"/>
              </a:ext>
            </a:extLst>
          </p:cNvPr>
          <p:cNvSpPr txBox="1"/>
          <p:nvPr/>
        </p:nvSpPr>
        <p:spPr>
          <a:xfrm>
            <a:off x="7260604" y="484525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2C3E50"/>
                </a:solidFill>
              </a:rPr>
              <a:t>update.exe</a:t>
            </a:r>
          </a:p>
        </p:txBody>
      </p:sp>
      <p:pic>
        <p:nvPicPr>
          <p:cNvPr id="14" name="Image 13" descr="Une image contenant Police, Graphique, symbole, cercle&#10;&#10;Description générée automatiquement">
            <a:extLst>
              <a:ext uri="{FF2B5EF4-FFF2-40B4-BE49-F238E27FC236}">
                <a16:creationId xmlns:a16="http://schemas.microsoft.com/office/drawing/2014/main" id="{E6CE3140-185E-9BCD-44FA-1F4128EA46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81" y="5147560"/>
            <a:ext cx="1080122" cy="108012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37364CE-3F6D-0BD0-1271-95200BCC92FC}"/>
              </a:ext>
            </a:extLst>
          </p:cNvPr>
          <p:cNvSpPr txBox="1"/>
          <p:nvPr/>
        </p:nvSpPr>
        <p:spPr>
          <a:xfrm>
            <a:off x="7512371" y="5530374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>
                <a:solidFill>
                  <a:srgbClr val="2C3E50"/>
                </a:solidFill>
              </a:rPr>
              <a:t>Report.wer</a:t>
            </a:r>
            <a:endParaRPr lang="fr-FR" sz="1400" i="1" dirty="0">
              <a:solidFill>
                <a:srgbClr val="2C3E50"/>
              </a:solidFill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3BE4A64-9F12-B759-C17A-F12112F3D2AA}"/>
              </a:ext>
            </a:extLst>
          </p:cNvPr>
          <p:cNvSpPr/>
          <p:nvPr/>
        </p:nvSpPr>
        <p:spPr>
          <a:xfrm>
            <a:off x="5322105" y="2535968"/>
            <a:ext cx="1080120" cy="120176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1C511C0-7E35-0D8D-98D6-8E7FDEC03494}"/>
              </a:ext>
            </a:extLst>
          </p:cNvPr>
          <p:cNvCxnSpPr>
            <a:endCxn id="15" idx="3"/>
          </p:cNvCxnSpPr>
          <p:nvPr/>
        </p:nvCxnSpPr>
        <p:spPr>
          <a:xfrm flipH="1">
            <a:off x="4749262" y="3057061"/>
            <a:ext cx="1682988" cy="7319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4008DFA-38C6-1886-DAD9-98402237C345}"/>
              </a:ext>
            </a:extLst>
          </p:cNvPr>
          <p:cNvCxnSpPr/>
          <p:nvPr/>
        </p:nvCxnSpPr>
        <p:spPr>
          <a:xfrm flipH="1">
            <a:off x="6354081" y="3106916"/>
            <a:ext cx="378159" cy="682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CDBDA17-2078-3C2E-2CC1-1E6CC35BCE27}"/>
              </a:ext>
            </a:extLst>
          </p:cNvPr>
          <p:cNvCxnSpPr/>
          <p:nvPr/>
        </p:nvCxnSpPr>
        <p:spPr>
          <a:xfrm>
            <a:off x="7260604" y="3106916"/>
            <a:ext cx="251767" cy="682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41D703-F261-56F1-89EE-EE1669CFF281}"/>
              </a:ext>
            </a:extLst>
          </p:cNvPr>
          <p:cNvCxnSpPr/>
          <p:nvPr/>
        </p:nvCxnSpPr>
        <p:spPr>
          <a:xfrm flipH="1">
            <a:off x="6894142" y="4806935"/>
            <a:ext cx="270146" cy="4942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E89CC02D-A3D4-787B-204A-95778FC1A1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99" y="4932999"/>
            <a:ext cx="1080121" cy="1080121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41E8C021-922F-EB8E-2DD8-2887A8695A84}"/>
              </a:ext>
            </a:extLst>
          </p:cNvPr>
          <p:cNvSpPr txBox="1"/>
          <p:nvPr/>
        </p:nvSpPr>
        <p:spPr>
          <a:xfrm>
            <a:off x="4241985" y="596451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2C3E50"/>
                </a:solidFill>
              </a:rPr>
              <a:t>netids.exe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CF3AB3-822A-EECE-2C11-15EB4F3A63B6}"/>
              </a:ext>
            </a:extLst>
          </p:cNvPr>
          <p:cNvCxnSpPr/>
          <p:nvPr/>
        </p:nvCxnSpPr>
        <p:spPr>
          <a:xfrm flipH="1">
            <a:off x="5076056" y="4806935"/>
            <a:ext cx="340003" cy="3275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D82145C-A599-BD05-8236-BF2B6A6EFA5E}"/>
              </a:ext>
            </a:extLst>
          </p:cNvPr>
          <p:cNvCxnSpPr/>
          <p:nvPr/>
        </p:nvCxnSpPr>
        <p:spPr>
          <a:xfrm flipH="1">
            <a:off x="5416059" y="5676326"/>
            <a:ext cx="812125" cy="7936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DA1F9292-3F36-7ED3-8268-CA025ED86289}"/>
              </a:ext>
            </a:extLst>
          </p:cNvPr>
          <p:cNvSpPr/>
          <p:nvPr/>
        </p:nvSpPr>
        <p:spPr>
          <a:xfrm rot="11768547">
            <a:off x="2231923" y="5290269"/>
            <a:ext cx="1776239" cy="126653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1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Kill chain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3BA244-DCEA-56C0-9C3F-7F4C2D26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723531"/>
            <a:ext cx="8676456" cy="41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0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Faiblesses analytiques du modèle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FF731-D38B-2AB9-F958-0EAAA128EE3A}"/>
              </a:ext>
            </a:extLst>
          </p:cNvPr>
          <p:cNvSpPr txBox="1"/>
          <p:nvPr/>
        </p:nvSpPr>
        <p:spPr>
          <a:xfrm>
            <a:off x="1043608" y="2132856"/>
            <a:ext cx="70580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                 - si l'attaquant n'est pas une entité unique ?</a:t>
            </a:r>
          </a:p>
          <a:p>
            <a:r>
              <a:rPr lang="fr-FR" i="1" dirty="0">
                <a:solidFill>
                  <a:srgbClr val="2C3E50"/>
                </a:solidFill>
              </a:rPr>
              <a:t>	- si l'attaque s'inscrit dans le cadre d'une campagne plus vaste ?</a:t>
            </a:r>
          </a:p>
          <a:p>
            <a:r>
              <a:rPr lang="fr-FR" i="1" dirty="0">
                <a:solidFill>
                  <a:srgbClr val="2C3E50"/>
                </a:solidFill>
              </a:rPr>
              <a:t>	- s'il y avait plus d'une attaque à un moment donné ?</a:t>
            </a:r>
          </a:p>
          <a:p>
            <a:endParaRPr lang="fr-FR" i="1" dirty="0">
              <a:solidFill>
                <a:srgbClr val="2C3E50"/>
              </a:solidFill>
            </a:endParaRPr>
          </a:p>
          <a:p>
            <a:endParaRPr lang="fr-FR" i="1" dirty="0">
              <a:solidFill>
                <a:srgbClr val="2C3E50"/>
              </a:solidFill>
            </a:endParaRPr>
          </a:p>
          <a:p>
            <a:r>
              <a:rPr lang="fr-FR" i="1" dirty="0">
                <a:solidFill>
                  <a:srgbClr val="2C3E50"/>
                </a:solidFill>
              </a:rPr>
              <a:t>Ne tient pas compte de la </a:t>
            </a:r>
            <a:r>
              <a:rPr lang="fr-FR" b="1" i="1" dirty="0">
                <a:solidFill>
                  <a:srgbClr val="2C3E50"/>
                </a:solidFill>
              </a:rPr>
              <a:t>victimologie </a:t>
            </a:r>
          </a:p>
          <a:p>
            <a:r>
              <a:rPr lang="fr-FR" i="1" dirty="0">
                <a:solidFill>
                  <a:srgbClr val="2C3E50"/>
                </a:solidFill>
              </a:rPr>
              <a:t>Mappage du </a:t>
            </a:r>
            <a:r>
              <a:rPr lang="fr-FR" b="1" i="1" dirty="0">
                <a:solidFill>
                  <a:srgbClr val="2C3E50"/>
                </a:solidFill>
              </a:rPr>
              <a:t>mode opératoire </a:t>
            </a:r>
            <a:r>
              <a:rPr lang="fr-FR" i="1" dirty="0">
                <a:solidFill>
                  <a:srgbClr val="2C3E50"/>
                </a:solidFill>
              </a:rPr>
              <a:t>(</a:t>
            </a:r>
            <a:r>
              <a:rPr lang="fr-FR" i="1" dirty="0" err="1">
                <a:solidFill>
                  <a:srgbClr val="2C3E50"/>
                </a:solidFill>
              </a:rPr>
              <a:t>TTPs</a:t>
            </a:r>
            <a:r>
              <a:rPr lang="fr-FR" i="1" dirty="0">
                <a:solidFill>
                  <a:srgbClr val="2C3E50"/>
                </a:solidFill>
              </a:rPr>
              <a:t>) limité à une campagne définie</a:t>
            </a:r>
          </a:p>
          <a:p>
            <a:r>
              <a:rPr lang="fr-FR" i="1" dirty="0">
                <a:solidFill>
                  <a:srgbClr val="2C3E50"/>
                </a:solidFill>
              </a:rPr>
              <a:t>Pas de </a:t>
            </a:r>
            <a:r>
              <a:rPr lang="fr-FR" b="1" i="1" dirty="0">
                <a:solidFill>
                  <a:srgbClr val="2C3E50"/>
                </a:solidFill>
              </a:rPr>
              <a:t>valeur prédictive </a:t>
            </a:r>
          </a:p>
          <a:p>
            <a:r>
              <a:rPr lang="fr-FR" i="1" dirty="0">
                <a:solidFill>
                  <a:srgbClr val="2C3E50"/>
                </a:solidFill>
              </a:rPr>
              <a:t>Faible </a:t>
            </a:r>
            <a:r>
              <a:rPr lang="fr-FR" b="1" i="1" dirty="0">
                <a:solidFill>
                  <a:srgbClr val="2C3E50"/>
                </a:solidFill>
              </a:rPr>
              <a:t>corrélation</a:t>
            </a:r>
            <a:r>
              <a:rPr lang="fr-FR" i="1" dirty="0">
                <a:solidFill>
                  <a:srgbClr val="2C3E50"/>
                </a:solidFill>
              </a:rPr>
              <a:t> des intrusions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0A6ECE-5182-9BA1-FA90-76D685B7EC8C}"/>
              </a:ext>
            </a:extLst>
          </p:cNvPr>
          <p:cNvSpPr txBox="1"/>
          <p:nvPr/>
        </p:nvSpPr>
        <p:spPr>
          <a:xfrm>
            <a:off x="3275856" y="5445224"/>
            <a:ext cx="255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Valeur stratégique limité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DEC14-49AC-5E72-52D3-47365C047A63}"/>
              </a:ext>
            </a:extLst>
          </p:cNvPr>
          <p:cNvSpPr/>
          <p:nvPr/>
        </p:nvSpPr>
        <p:spPr>
          <a:xfrm>
            <a:off x="3203848" y="5445224"/>
            <a:ext cx="2628670" cy="3878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01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Ce sont eux…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BA35C1D-EC02-C616-6D40-B46D6ACB8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6088"/>
            <a:ext cx="9144000" cy="2467761"/>
          </a:xfrm>
          <a:prstGeom prst="rect">
            <a:avLst/>
          </a:prstGeom>
        </p:spPr>
      </p:pic>
      <p:pic>
        <p:nvPicPr>
          <p:cNvPr id="15" name="Image 14" descr="Une image contenant texte, Visage humain, capture d’écran, personne&#10;&#10;Description générée automatiquement">
            <a:extLst>
              <a:ext uri="{FF2B5EF4-FFF2-40B4-BE49-F238E27FC236}">
                <a16:creationId xmlns:a16="http://schemas.microsoft.com/office/drawing/2014/main" id="{2C0C6FAD-BD1C-D6D7-413F-628D650EA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36177"/>
            <a:ext cx="2808312" cy="2065142"/>
          </a:xfrm>
          <a:prstGeom prst="rect">
            <a:avLst/>
          </a:prstGeom>
        </p:spPr>
      </p:pic>
      <p:pic>
        <p:nvPicPr>
          <p:cNvPr id="17" name="Image 16" descr="Une image contenant texte, Visage humain, capture d’écran, personne&#10;&#10;Description générée automatiquement">
            <a:extLst>
              <a:ext uri="{FF2B5EF4-FFF2-40B4-BE49-F238E27FC236}">
                <a16:creationId xmlns:a16="http://schemas.microsoft.com/office/drawing/2014/main" id="{E18D7C09-3EF5-AAA8-B8D3-D679E2D49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03" y="4136178"/>
            <a:ext cx="2568465" cy="205123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5D96E6C-4B8E-135F-3FB9-479262DE94CF}"/>
              </a:ext>
            </a:extLst>
          </p:cNvPr>
          <p:cNvSpPr txBox="1"/>
          <p:nvPr/>
        </p:nvSpPr>
        <p:spPr>
          <a:xfrm>
            <a:off x="3948431" y="4710782"/>
            <a:ext cx="108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300-500</a:t>
            </a:r>
          </a:p>
          <a:p>
            <a:r>
              <a:rPr lang="fr-FR" i="1" dirty="0">
                <a:solidFill>
                  <a:srgbClr val="2C3E50"/>
                </a:solidFill>
              </a:rPr>
              <a:t>employés</a:t>
            </a:r>
          </a:p>
        </p:txBody>
      </p:sp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012668" cy="1325563"/>
          </a:xfrm>
        </p:spPr>
        <p:txBody>
          <a:bodyPr>
            <a:noAutofit/>
          </a:bodyPr>
          <a:lstStyle/>
          <a:p>
            <a:r>
              <a:rPr lang="en-US" noProof="1"/>
              <a:t>Attribution : COMINT/CTI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 descr="Une image contenant texte, Visage humain, personne, Actualités&#10;&#10;Description générée automatiquement">
            <a:extLst>
              <a:ext uri="{FF2B5EF4-FFF2-40B4-BE49-F238E27FC236}">
                <a16:creationId xmlns:a16="http://schemas.microsoft.com/office/drawing/2014/main" id="{1E3A25D1-D1F0-13CE-9CDD-E226C2F1F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0" y="1540332"/>
            <a:ext cx="3467584" cy="45345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C3DADE1-5A6A-7839-3AFA-D5A1BF3430C5}"/>
              </a:ext>
            </a:extLst>
          </p:cNvPr>
          <p:cNvSpPr txBox="1"/>
          <p:nvPr/>
        </p:nvSpPr>
        <p:spPr>
          <a:xfrm>
            <a:off x="5958126" y="1540332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Juillet 2018 – « DNC Hack »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CBC732-6027-AC4A-C00A-0CBECE8A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93" y="4955127"/>
            <a:ext cx="5076056" cy="8150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FFA2001-A232-8355-966F-F65990E84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04" y="1948694"/>
            <a:ext cx="5121064" cy="236220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549367E-5A99-F74B-A5D7-7C098DD7B7F7}"/>
              </a:ext>
            </a:extLst>
          </p:cNvPr>
          <p:cNvSpPr txBox="1"/>
          <p:nvPr/>
        </p:nvSpPr>
        <p:spPr>
          <a:xfrm>
            <a:off x="4105068" y="4427713"/>
            <a:ext cx="4858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rgbClr val="2C3E50"/>
                </a:solidFill>
              </a:rPr>
              <a:t>https://www.dni.gov/files/documents/ICA_2017_01.pdf</a:t>
            </a:r>
          </a:p>
        </p:txBody>
      </p:sp>
    </p:spTree>
    <p:extLst>
      <p:ext uri="{BB962C8B-B14F-4D97-AF65-F5344CB8AC3E}">
        <p14:creationId xmlns:p14="http://schemas.microsoft.com/office/powerpoint/2010/main" val="259417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5436604" cy="1325563"/>
          </a:xfrm>
        </p:spPr>
        <p:txBody>
          <a:bodyPr>
            <a:noAutofit/>
          </a:bodyPr>
          <a:lstStyle/>
          <a:p>
            <a:r>
              <a:rPr lang="en-US" noProof="1"/>
              <a:t>Attribution : HUMINT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 descr="Une image contenant texte, Visage humain, homme, habits&#10;&#10;Description générée automatiquement">
            <a:extLst>
              <a:ext uri="{FF2B5EF4-FFF2-40B4-BE49-F238E27FC236}">
                <a16:creationId xmlns:a16="http://schemas.microsoft.com/office/drawing/2014/main" id="{49680403-19CD-F601-E781-1D51F0FD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10677"/>
            <a:ext cx="3979543" cy="34366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0910CE9-0892-4DA7-4B71-EA7B0C26B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265" y="1484784"/>
            <a:ext cx="2763007" cy="184589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7157139-54A2-EA9D-23DF-16353A92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657" y="3325250"/>
            <a:ext cx="2729293" cy="255305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1D2E3AB-98AE-5B04-BCA7-157B9F566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743" y="2730973"/>
            <a:ext cx="3011813" cy="152645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309E2A0-9572-A5FD-9E18-A0B64FE4C06A}"/>
              </a:ext>
            </a:extLst>
          </p:cNvPr>
          <p:cNvSpPr txBox="1"/>
          <p:nvPr/>
        </p:nvSpPr>
        <p:spPr>
          <a:xfrm>
            <a:off x="467544" y="5733256"/>
            <a:ext cx="302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Octobre 2018 – « OPCW Job »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A542938-F319-8A11-FFC6-B39AB27C3AE7}"/>
              </a:ext>
            </a:extLst>
          </p:cNvPr>
          <p:cNvSpPr txBox="1"/>
          <p:nvPr/>
        </p:nvSpPr>
        <p:spPr>
          <a:xfrm>
            <a:off x="309506" y="6035347"/>
            <a:ext cx="464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rgbClr val="2C3E50"/>
                </a:solidFill>
              </a:rPr>
              <a:t>https://www.bbc.com/news/world-europe-45747472</a:t>
            </a:r>
          </a:p>
        </p:txBody>
      </p:sp>
    </p:spTree>
    <p:extLst>
      <p:ext uri="{BB962C8B-B14F-4D97-AF65-F5344CB8AC3E}">
        <p14:creationId xmlns:p14="http://schemas.microsoft.com/office/powerpoint/2010/main" val="206813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Attribution : OSINT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D7481-63CE-D187-5424-CB26C45A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69932"/>
            <a:ext cx="2904972" cy="37890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4C39D9-0F9C-7AC0-D686-F5F0A638D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618" y="2210677"/>
            <a:ext cx="4777475" cy="27180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DC7625D-20F3-9278-7114-8195AEF9D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16" y="4158099"/>
            <a:ext cx="3490031" cy="21450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F41599B-C851-29D5-F4DF-898B54925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99" y="3833748"/>
            <a:ext cx="4348025" cy="269195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DE45E5C-46F2-BD7C-CB18-F4C90A0D0A71}"/>
              </a:ext>
            </a:extLst>
          </p:cNvPr>
          <p:cNvSpPr txBox="1"/>
          <p:nvPr/>
        </p:nvSpPr>
        <p:spPr>
          <a:xfrm>
            <a:off x="5520682" y="1467408"/>
            <a:ext cx="33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Avril 2023 -  « Cyber Resistance »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F90243-0B71-85E4-C896-9B96CD796F7E}"/>
              </a:ext>
            </a:extLst>
          </p:cNvPr>
          <p:cNvSpPr txBox="1"/>
          <p:nvPr/>
        </p:nvSpPr>
        <p:spPr>
          <a:xfrm>
            <a:off x="4187130" y="1778114"/>
            <a:ext cx="495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rgbClr val="2C3E50"/>
                </a:solidFill>
              </a:rPr>
              <a:t>https://informnapalm.org/en/hacked-russian-gru-officer/</a:t>
            </a:r>
          </a:p>
        </p:txBody>
      </p:sp>
    </p:spTree>
    <p:extLst>
      <p:ext uri="{BB962C8B-B14F-4D97-AF65-F5344CB8AC3E}">
        <p14:creationId xmlns:p14="http://schemas.microsoft.com/office/powerpoint/2010/main" val="204689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Attribution redux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CF0822-7CE8-4FEE-F18C-20224B1D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14981"/>
            <a:ext cx="7906853" cy="12670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6E873C2-9BF4-28FC-B8CE-7B2A8AC78A9A}"/>
              </a:ext>
            </a:extLst>
          </p:cNvPr>
          <p:cNvSpPr txBox="1"/>
          <p:nvPr/>
        </p:nvSpPr>
        <p:spPr>
          <a:xfrm>
            <a:off x="971600" y="3645024"/>
            <a:ext cx="655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Besoin de </a:t>
            </a:r>
            <a:r>
              <a:rPr lang="fr-FR" b="1" i="1" dirty="0">
                <a:solidFill>
                  <a:srgbClr val="2C3E50"/>
                </a:solidFill>
              </a:rPr>
              <a:t>multiples sources de renseignements </a:t>
            </a:r>
            <a:r>
              <a:rPr lang="fr-FR" i="1" dirty="0">
                <a:solidFill>
                  <a:srgbClr val="2C3E50"/>
                </a:solidFill>
              </a:rPr>
              <a:t>pour contextualiser </a:t>
            </a:r>
          </a:p>
          <a:p>
            <a:r>
              <a:rPr lang="fr-FR" i="1" dirty="0">
                <a:solidFill>
                  <a:srgbClr val="2C3E50"/>
                </a:solidFill>
              </a:rPr>
              <a:t>et réduire l’incertitude 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6AD11E91-942A-660C-D14D-FEE436EF01B5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321801" y="3318391"/>
            <a:ext cx="971238" cy="328360"/>
          </a:xfrm>
          <a:prstGeom prst="bentConnector2">
            <a:avLst/>
          </a:prstGeom>
          <a:ln w="38100">
            <a:solidFill>
              <a:srgbClr val="2C3E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D746034-4CFD-4DE2-1592-0280D024BBE2}"/>
              </a:ext>
            </a:extLst>
          </p:cNvPr>
          <p:cNvSpPr txBox="1"/>
          <p:nvPr/>
        </p:nvSpPr>
        <p:spPr>
          <a:xfrm>
            <a:off x="988867" y="4349678"/>
            <a:ext cx="759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Aperture</a:t>
            </a:r>
            <a:r>
              <a:rPr lang="fr-FR" i="1" dirty="0">
                <a:solidFill>
                  <a:srgbClr val="2C3E50"/>
                </a:solidFill>
              </a:rPr>
              <a:t> : la portée des sources qui peuvent être utilisées dans le cadre d'une </a:t>
            </a:r>
          </a:p>
          <a:p>
            <a:r>
              <a:rPr lang="fr-FR" i="1" dirty="0">
                <a:solidFill>
                  <a:srgbClr val="2C3E50"/>
                </a:solidFill>
              </a:rPr>
              <a:t>enquête spécifique (en photo = ouverture variable par laquelle la lumière </a:t>
            </a:r>
          </a:p>
          <a:p>
            <a:r>
              <a:rPr lang="fr-FR" i="1" dirty="0">
                <a:solidFill>
                  <a:srgbClr val="2C3E50"/>
                </a:solidFill>
              </a:rPr>
              <a:t>pénètre dans un appareil photographique)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9AC08-F987-CB82-AE3C-C3A02263B839}"/>
              </a:ext>
            </a:extLst>
          </p:cNvPr>
          <p:cNvSpPr/>
          <p:nvPr/>
        </p:nvSpPr>
        <p:spPr>
          <a:xfrm>
            <a:off x="995873" y="4433824"/>
            <a:ext cx="7327549" cy="7920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FEBA9E-4761-2E74-4962-909A081B9346}"/>
              </a:ext>
            </a:extLst>
          </p:cNvPr>
          <p:cNvSpPr txBox="1"/>
          <p:nvPr/>
        </p:nvSpPr>
        <p:spPr>
          <a:xfrm>
            <a:off x="963674" y="5459472"/>
            <a:ext cx="815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Renseignements multi-source + aperture plus large =&gt; </a:t>
            </a:r>
            <a:r>
              <a:rPr lang="fr-FR" b="1" i="1" dirty="0">
                <a:solidFill>
                  <a:srgbClr val="2C3E50"/>
                </a:solidFill>
              </a:rPr>
              <a:t>attribution de haute confiance</a:t>
            </a: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09DDA6FF-24F3-FCFD-1EDE-5EB9D867FE22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-19009" y="4661455"/>
            <a:ext cx="1651938" cy="313428"/>
          </a:xfrm>
          <a:prstGeom prst="bentConnector2">
            <a:avLst/>
          </a:prstGeom>
          <a:ln w="38100">
            <a:solidFill>
              <a:srgbClr val="2C3E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540C3809-37E8-0695-B71C-1ABA824EE3B8}"/>
              </a:ext>
            </a:extLst>
          </p:cNvPr>
          <p:cNvSpPr txBox="1"/>
          <p:nvPr/>
        </p:nvSpPr>
        <p:spPr>
          <a:xfrm>
            <a:off x="1951662" y="3105505"/>
            <a:ext cx="541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i="1" dirty="0">
                <a:solidFill>
                  <a:srgbClr val="2C3E50"/>
                </a:solidFill>
              </a:rPr>
              <a:t>https://www.dni.gov/files/documents/ICA_2017_01.pdf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85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Qui bono 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23.06.2023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SOCTeam@oodrive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CCD916-B777-9744-3932-B4BED3661C51}"/>
              </a:ext>
            </a:extLst>
          </p:cNvPr>
          <p:cNvSpPr txBox="1"/>
          <p:nvPr/>
        </p:nvSpPr>
        <p:spPr>
          <a:xfrm>
            <a:off x="489580" y="2026011"/>
            <a:ext cx="865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rgbClr val="2C3E50"/>
                </a:solidFill>
              </a:rPr>
              <a:t>Identification de l’adversaire </a:t>
            </a:r>
            <a:r>
              <a:rPr lang="fr-FR" i="1" dirty="0">
                <a:solidFill>
                  <a:srgbClr val="2C3E50"/>
                </a:solidFill>
              </a:rPr>
              <a:t>= l’étape finale du processus de caractérisation d’une menace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48B12-F4CF-93BE-6EDE-23F0A90D4337}"/>
              </a:ext>
            </a:extLst>
          </p:cNvPr>
          <p:cNvSpPr txBox="1"/>
          <p:nvPr/>
        </p:nvSpPr>
        <p:spPr>
          <a:xfrm>
            <a:off x="489580" y="3126361"/>
            <a:ext cx="5281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La question méthodologique fondamentale du CTI est :</a:t>
            </a:r>
          </a:p>
          <a:p>
            <a:r>
              <a:rPr lang="fr-FR" i="1" dirty="0">
                <a:solidFill>
                  <a:srgbClr val="7030A0"/>
                </a:solidFill>
              </a:rPr>
              <a:t> </a:t>
            </a:r>
          </a:p>
          <a:p>
            <a:r>
              <a:rPr lang="fr-FR" i="1" dirty="0">
                <a:solidFill>
                  <a:srgbClr val="7030A0"/>
                </a:solidFill>
              </a:rPr>
              <a:t>                           </a:t>
            </a:r>
            <a:r>
              <a:rPr lang="fr-FR" i="1" dirty="0">
                <a:solidFill>
                  <a:srgbClr val="002060"/>
                </a:solidFill>
              </a:rPr>
              <a:t>Qu'est-ce que j'essaie d'accomplir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3AFA8C-AE80-4F9C-30E9-ED87ADD2DA57}"/>
              </a:ext>
            </a:extLst>
          </p:cNvPr>
          <p:cNvSpPr txBox="1"/>
          <p:nvPr/>
        </p:nvSpPr>
        <p:spPr>
          <a:xfrm>
            <a:off x="628650" y="4653136"/>
            <a:ext cx="779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2C3E50"/>
                </a:solidFill>
              </a:rPr>
              <a:t>Améliorer la posture défensive (et la posture générale de sécurité) en utilisant des</a:t>
            </a:r>
          </a:p>
          <a:p>
            <a:r>
              <a:rPr lang="fr-FR" b="1" i="1" dirty="0">
                <a:solidFill>
                  <a:srgbClr val="2C3E50"/>
                </a:solidFill>
              </a:rPr>
              <a:t>modèles analytiques rigoureuses </a:t>
            </a:r>
            <a:r>
              <a:rPr lang="fr-FR" i="1" dirty="0">
                <a:solidFill>
                  <a:srgbClr val="2C3E50"/>
                </a:solidFill>
              </a:rPr>
              <a:t>pour caractériser les menaces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C854E-1C69-D2D9-F658-C07B948CF81F}"/>
              </a:ext>
            </a:extLst>
          </p:cNvPr>
          <p:cNvSpPr/>
          <p:nvPr/>
        </p:nvSpPr>
        <p:spPr>
          <a:xfrm>
            <a:off x="628650" y="4653136"/>
            <a:ext cx="7796365" cy="72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60410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70085</TotalTime>
  <Words>1501</Words>
  <Application>Microsoft Office PowerPoint</Application>
  <PresentationFormat>Affichage à l'écran (4:3)</PresentationFormat>
  <Paragraphs>392</Paragraphs>
  <Slides>38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Open Sans</vt:lpstr>
      <vt:lpstr>SHOWEET-CORPO</vt:lpstr>
      <vt:lpstr>Showeet theme</vt:lpstr>
      <vt:lpstr>1_Blank</vt:lpstr>
      <vt:lpstr>1_Showeet theme</vt:lpstr>
      <vt:lpstr>Cyber threat intelligence workshop -part 2-</vt:lpstr>
      <vt:lpstr>Fancy bear attribution</vt:lpstr>
      <vt:lpstr>Qui sont les fancy bearS ?</vt:lpstr>
      <vt:lpstr>Ce sont eux…</vt:lpstr>
      <vt:lpstr>Attribution : COMINT/CTI</vt:lpstr>
      <vt:lpstr>Attribution : HUMINT</vt:lpstr>
      <vt:lpstr>Attribution : OSINT</vt:lpstr>
      <vt:lpstr>Attribution redux</vt:lpstr>
      <vt:lpstr>Qui bono ?</vt:lpstr>
      <vt:lpstr>le modèle “kill chain”</vt:lpstr>
      <vt:lpstr>definition</vt:lpstr>
      <vt:lpstr>definition</vt:lpstr>
      <vt:lpstr>Valeur analytique du modèle</vt:lpstr>
      <vt:lpstr>Analyse deS campagnes APT28</vt:lpstr>
      <vt:lpstr>Précision métodologique</vt:lpstr>
      <vt:lpstr>L’incident 1</vt:lpstr>
      <vt:lpstr>Analyse tactique – phase1 (dropper)</vt:lpstr>
      <vt:lpstr>Analyse tactique – phase1 (decoy)</vt:lpstr>
      <vt:lpstr>Analyse tactique – phase1 (second stage)</vt:lpstr>
      <vt:lpstr>Analyse tactique – phase1 (second stage)</vt:lpstr>
      <vt:lpstr>Diagramme  tactique </vt:lpstr>
      <vt:lpstr>Kill chain</vt:lpstr>
      <vt:lpstr>Tentative de victimologie - 1</vt:lpstr>
      <vt:lpstr>Tentative de victimologie - 2</vt:lpstr>
      <vt:lpstr>Incident 2</vt:lpstr>
      <vt:lpstr>Analyse tactique – phase 1</vt:lpstr>
      <vt:lpstr>Analyse tactique – phase 1</vt:lpstr>
      <vt:lpstr>Analyse tactique – phase 2 (dropper)</vt:lpstr>
      <vt:lpstr>Analyse tactique – phase 2 (dropper)</vt:lpstr>
      <vt:lpstr>Analyse tactique – phase 2 (decoy)</vt:lpstr>
      <vt:lpstr>Analyse tactique – phase 3 (second stage dropper)</vt:lpstr>
      <vt:lpstr>Analyse tactique – phase 4 (stealer)</vt:lpstr>
      <vt:lpstr>Analyse tactique – phase 4 (stealer)</vt:lpstr>
      <vt:lpstr>Analyse tactique – phase 5 (implant)</vt:lpstr>
      <vt:lpstr>Analyse tactique – phase 5 (implant)</vt:lpstr>
      <vt:lpstr>Diagramme  tactique </vt:lpstr>
      <vt:lpstr>Kill chain</vt:lpstr>
      <vt:lpstr>Faiblesses analytiques du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Horea Moldovan</cp:lastModifiedBy>
  <cp:revision>24</cp:revision>
  <dcterms:created xsi:type="dcterms:W3CDTF">2011-05-09T14:18:21Z</dcterms:created>
  <dcterms:modified xsi:type="dcterms:W3CDTF">2023-06-23T15:40:19Z</dcterms:modified>
  <cp:category>Templates</cp:category>
</cp:coreProperties>
</file>